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6"/>
  </p:notesMasterIdLst>
  <p:handoutMasterIdLst>
    <p:handoutMasterId r:id="rId27"/>
  </p:handoutMasterIdLst>
  <p:sldIdLst>
    <p:sldId id="270" r:id="rId2"/>
    <p:sldId id="271" r:id="rId3"/>
    <p:sldId id="274" r:id="rId4"/>
    <p:sldId id="275" r:id="rId5"/>
    <p:sldId id="308" r:id="rId6"/>
    <p:sldId id="294" r:id="rId7"/>
    <p:sldId id="295" r:id="rId8"/>
    <p:sldId id="297" r:id="rId9"/>
    <p:sldId id="299" r:id="rId10"/>
    <p:sldId id="296" r:id="rId11"/>
    <p:sldId id="305" r:id="rId12"/>
    <p:sldId id="311" r:id="rId13"/>
    <p:sldId id="316" r:id="rId14"/>
    <p:sldId id="301" r:id="rId15"/>
    <p:sldId id="302" r:id="rId16"/>
    <p:sldId id="303" r:id="rId17"/>
    <p:sldId id="306" r:id="rId18"/>
    <p:sldId id="300" r:id="rId19"/>
    <p:sldId id="298" r:id="rId20"/>
    <p:sldId id="310" r:id="rId21"/>
    <p:sldId id="312" r:id="rId22"/>
    <p:sldId id="315" r:id="rId23"/>
    <p:sldId id="307" r:id="rId24"/>
    <p:sldId id="293" r:id="rId25"/>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7" autoAdjust="0"/>
    <p:restoredTop sz="94728" autoAdjust="0"/>
  </p:normalViewPr>
  <p:slideViewPr>
    <p:cSldViewPr>
      <p:cViewPr varScale="1">
        <p:scale>
          <a:sx n="115" d="100"/>
          <a:sy n="115" d="100"/>
        </p:scale>
        <p:origin x="16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08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9395" name="Rectangle 3"/>
          <p:cNvSpPr>
            <a:spLocks noGrp="1" noChangeArrowheads="1"/>
          </p:cNvSpPr>
          <p:nvPr>
            <p:ph type="dt" sz="quarter"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9396" name="Rectangle 4"/>
          <p:cNvSpPr>
            <a:spLocks noGrp="1" noChangeArrowheads="1"/>
          </p:cNvSpPr>
          <p:nvPr>
            <p:ph type="ftr" sz="quarter" idx="2"/>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9397" name="Rectangle 5"/>
          <p:cNvSpPr>
            <a:spLocks noGrp="1" noChangeArrowheads="1"/>
          </p:cNvSpPr>
          <p:nvPr>
            <p:ph type="sldNum" sz="quarter" idx="3"/>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atin typeface="Arial" charset="0"/>
              </a:defRPr>
            </a:lvl1pPr>
          </a:lstStyle>
          <a:p>
            <a:pPr>
              <a:defRPr/>
            </a:pPr>
            <a:fld id="{A801F53A-2DEB-4647-A122-E1042AF4906A}" type="slidenum">
              <a:rPr lang="en-US"/>
              <a:pPr>
                <a:defRPr/>
              </a:pPr>
              <a:t>‹#›</a:t>
            </a:fld>
            <a:endParaRPr lang="en-US"/>
          </a:p>
        </p:txBody>
      </p:sp>
    </p:spTree>
    <p:extLst>
      <p:ext uri="{BB962C8B-B14F-4D97-AF65-F5344CB8AC3E}">
        <p14:creationId xmlns:p14="http://schemas.microsoft.com/office/powerpoint/2010/main" val="3841224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4211"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94213"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4214"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4215"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atin typeface="Arial" charset="0"/>
              </a:defRPr>
            </a:lvl1pPr>
          </a:lstStyle>
          <a:p>
            <a:pPr>
              <a:defRPr/>
            </a:pPr>
            <a:fld id="{15B5DFC5-1875-47DD-847E-33D3775955D6}" type="slidenum">
              <a:rPr lang="en-US"/>
              <a:pPr>
                <a:defRPr/>
              </a:pPr>
              <a:t>‹#›</a:t>
            </a:fld>
            <a:endParaRPr lang="en-US"/>
          </a:p>
        </p:txBody>
      </p:sp>
    </p:spTree>
    <p:extLst>
      <p:ext uri="{BB962C8B-B14F-4D97-AF65-F5344CB8AC3E}">
        <p14:creationId xmlns:p14="http://schemas.microsoft.com/office/powerpoint/2010/main" val="2408903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182AF02-F619-4BE0-9E2A-08D1774F8311}"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7681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DF665DD-CC33-441E-8FB8-68C337E74B29}" type="slidenum">
              <a:rPr lang="en-US" smtClean="0"/>
              <a:pPr/>
              <a:t>14</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64037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6BF219D-78CF-484D-91F0-321999A052A1}" type="slidenum">
              <a:rPr lang="en-US" smtClean="0"/>
              <a:pPr/>
              <a:t>15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82825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E41F3E8-4548-4363-A656-F775547E0A71}" type="slidenum">
              <a:rPr lang="en-US" smtClean="0"/>
              <a:pPr/>
              <a:t>16</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93758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E1D8890-A12A-46EC-BF26-A9CDE3515183}" type="slidenum">
              <a:rPr lang="en-US" smtClean="0"/>
              <a:pPr/>
              <a:t>18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14617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93B45C7-567E-4329-A433-C9E42C3D7B28}" type="slidenum">
              <a:rPr lang="en-US" smtClean="0"/>
              <a:pPr/>
              <a:t>19</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795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BE03EED-AFCD-4A18-BE87-24B7362E42D6}" type="slidenum">
              <a:rPr lang="en-US" smtClean="0"/>
              <a:pPr/>
              <a:t>20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84886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F46086A-FB3E-4182-A053-B4C37B41A586}" type="slidenum">
              <a:rPr lang="en-US" smtClean="0"/>
              <a:pPr/>
              <a:t>24</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4728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47F1902-63F7-4450-A510-18F83AD94571}" type="slidenum">
              <a:rPr lang="en-US"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58734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474C0F9-B9A5-4F14-A074-5A81F1AEBE2A}" type="slidenum">
              <a:rPr lang="en-US" smtClean="0"/>
              <a:pPr/>
              <a:t>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40727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CB56188-9B04-40F9-9BF9-68FC5C7219D1}" type="slidenum">
              <a:rPr lang="en-US" smtClean="0"/>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990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12E09A1-6DB8-4FE3-8015-A5F9CE08C169}" type="slidenum">
              <a:rPr lang="en-US" smtClean="0"/>
              <a:pPr/>
              <a:t>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0205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25518EB-3B56-4E7B-98C5-613D7653394E}" type="slidenum">
              <a:rPr lang="en-US" smtClean="0"/>
              <a:pPr/>
              <a:t>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07663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3CB95EC-6CE4-49DB-88EE-36D3944AF9D4}" type="slidenum">
              <a:rPr lang="en-US" smtClean="0"/>
              <a:pPr/>
              <a:t>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97897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45CE77C-8554-4DA0-9D29-B30B2AC0A1E3}" type="slidenum">
              <a:rPr lang="en-US" smtClean="0"/>
              <a:pPr/>
              <a:t>9</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80883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21049F9-FD1E-4F21-8D65-66097A4491C6}" type="slidenum">
              <a:rPr lang="en-US" smtClean="0"/>
              <a:pPr/>
              <a:t>10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3502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318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9318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B338D2-22CA-49EC-A899-618B1EED24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BAAC4F-C1D2-4DEA-AE65-75F4F6BDFA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AAB573-ABF3-49D7-A3B8-A5CA38B89B3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98EBD8-02B6-487B-82BE-A53E5AEA89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499945-F4DB-49D8-8B24-50E4829C80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E7AF69-C4C2-453C-B540-9435A13922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2B2C0A-40B0-4C88-AA10-3CBD4E28B71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CFD0EC-733C-44B5-A123-73715CE485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8A4AA61-8843-4F57-AD5C-7DC7722E08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857386-1F59-475F-BE16-A597AD40EEF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999865-9E57-4849-B46E-A2DA907B65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366A2B-F7A9-489C-BD54-1FFEDD02978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6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921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92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0C770376-9755-4F72-99B5-E8100365CE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ecreg.pages.tcnj.edu/student-privacy-righ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wmf"/><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2.ed.gov/policy/gen/reg/ferpa/index.html" TargetMode="External"/><Relationship Id="rId3" Type="http://schemas.openxmlformats.org/officeDocument/2006/relationships/image" Target="../media/image16.wmf"/><Relationship Id="rId7" Type="http://schemas.openxmlformats.org/officeDocument/2006/relationships/hyperlink" Target="http://www.law.cornell.edu/uscode/text/20/1232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www2.ed.gov/policy/gen/guid/fpco/ferpa/index.html" TargetMode="External"/><Relationship Id="rId5" Type="http://schemas.openxmlformats.org/officeDocument/2006/relationships/hyperlink" Target="http://recreg.pages.tcnj.edu/ferpa-tutorial/" TargetMode="External"/><Relationship Id="rId4" Type="http://schemas.openxmlformats.org/officeDocument/2006/relationships/hyperlink" Target="http://recreg.pages.tcnj.edu/student-privacy-rights/"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file:///\\TCNJ11\HOME\USERS\FERGUSOK\FERPA\The_Spencer_Davis_Group-Gimme_Some_Lovin'.mp3" TargetMode="Externa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13" descr="MCj00884460000[1]"/>
          <p:cNvPicPr>
            <a:picLocks noChangeAspect="1" noChangeArrowheads="1"/>
          </p:cNvPicPr>
          <p:nvPr/>
        </p:nvPicPr>
        <p:blipFill>
          <a:blip r:embed="rId3" cstate="print"/>
          <a:srcRect/>
          <a:stretch>
            <a:fillRect/>
          </a:stretch>
        </p:blipFill>
        <p:spPr bwMode="auto">
          <a:xfrm>
            <a:off x="6248400" y="304800"/>
            <a:ext cx="2514600" cy="2590800"/>
          </a:xfrm>
          <a:prstGeom prst="rect">
            <a:avLst/>
          </a:prstGeom>
          <a:noFill/>
          <a:ln w="9525">
            <a:noFill/>
            <a:miter lim="800000"/>
            <a:headEnd/>
            <a:tailEnd/>
          </a:ln>
        </p:spPr>
      </p:pic>
      <p:pic>
        <p:nvPicPr>
          <p:cNvPr id="2051" name="Picture 11" descr="MCAN01285_0000[1]"/>
          <p:cNvPicPr>
            <a:picLocks noChangeAspect="1" noChangeArrowheads="1"/>
          </p:cNvPicPr>
          <p:nvPr/>
        </p:nvPicPr>
        <p:blipFill>
          <a:blip r:embed="rId4" cstate="print"/>
          <a:srcRect/>
          <a:stretch>
            <a:fillRect/>
          </a:stretch>
        </p:blipFill>
        <p:spPr bwMode="auto">
          <a:xfrm>
            <a:off x="304800" y="228600"/>
            <a:ext cx="2860675" cy="2519363"/>
          </a:xfrm>
          <a:prstGeom prst="rect">
            <a:avLst/>
          </a:prstGeom>
          <a:noFill/>
          <a:ln w="9525">
            <a:noFill/>
            <a:miter lim="800000"/>
            <a:headEnd/>
            <a:tailEnd/>
          </a:ln>
        </p:spPr>
      </p:pic>
      <p:sp>
        <p:nvSpPr>
          <p:cNvPr id="43012" name="Rectangle 4"/>
          <p:cNvSpPr>
            <a:spLocks noGrp="1" noChangeArrowheads="1"/>
          </p:cNvSpPr>
          <p:nvPr>
            <p:ph type="ctrTitle"/>
          </p:nvPr>
        </p:nvSpPr>
        <p:spPr>
          <a:xfrm>
            <a:off x="0" y="2590800"/>
            <a:ext cx="8991600" cy="3657600"/>
          </a:xfrm>
        </p:spPr>
        <p:txBody>
          <a:bodyPr/>
          <a:lstStyle/>
          <a:p>
            <a:pPr eaLnBrk="1" hangingPunct="1">
              <a:defRPr/>
            </a:pPr>
            <a:r>
              <a:rPr lang="en-US" sz="4000" b="1" i="1" dirty="0" smtClean="0"/>
              <a:t>The Lion and the Bear</a:t>
            </a:r>
            <a:r>
              <a:rPr lang="en-US" sz="4000" i="1" dirty="0" smtClean="0"/>
              <a:t> </a:t>
            </a:r>
            <a:br>
              <a:rPr lang="en-US" sz="4000" i="1" dirty="0" smtClean="0"/>
            </a:br>
            <a:r>
              <a:rPr lang="en-US" sz="3200" i="1" dirty="0" smtClean="0"/>
              <a:t>TCNJ ‘s Approach to FERPA Compliance</a:t>
            </a:r>
            <a:r>
              <a:rPr lang="en-US" i="1" dirty="0" smtClean="0"/>
              <a:t> </a:t>
            </a:r>
            <a:br>
              <a:rPr lang="en-US" i="1" dirty="0" smtClean="0"/>
            </a:br>
            <a:r>
              <a:rPr lang="en-US" i="1" dirty="0" smtClean="0"/>
              <a:t/>
            </a:r>
            <a:br>
              <a:rPr lang="en-US" i="1" dirty="0" smtClean="0"/>
            </a:br>
            <a:r>
              <a:rPr lang="en-US" sz="1800" i="1" dirty="0" smtClean="0"/>
              <a:t/>
            </a:r>
            <a:br>
              <a:rPr lang="en-US" sz="1800" i="1" dirty="0" smtClean="0"/>
            </a:br>
            <a:r>
              <a:rPr lang="en-US" sz="2800" dirty="0" smtClean="0">
                <a:effectLst/>
              </a:rPr>
              <a:t>Records and Registration</a:t>
            </a:r>
            <a:r>
              <a:rPr lang="en-US" i="1" dirty="0" smtClean="0"/>
              <a:t> </a:t>
            </a:r>
          </a:p>
        </p:txBody>
      </p:sp>
      <p:pic>
        <p:nvPicPr>
          <p:cNvPr id="2053" name="Picture 15" descr="MCAN04394_0000[1]"/>
          <p:cNvPicPr>
            <a:picLocks noChangeAspect="1" noChangeArrowheads="1"/>
          </p:cNvPicPr>
          <p:nvPr/>
        </p:nvPicPr>
        <p:blipFill>
          <a:blip r:embed="rId5" cstate="print"/>
          <a:srcRect/>
          <a:stretch>
            <a:fillRect/>
          </a:stretch>
        </p:blipFill>
        <p:spPr bwMode="auto">
          <a:xfrm>
            <a:off x="7732713" y="4913313"/>
            <a:ext cx="917575" cy="922337"/>
          </a:xfrm>
          <a:prstGeom prst="rect">
            <a:avLst/>
          </a:prstGeom>
          <a:noFill/>
          <a:ln w="9525">
            <a:noFill/>
            <a:miter lim="800000"/>
            <a:headEnd/>
            <a:tailEnd/>
          </a:ln>
        </p:spPr>
      </p:pic>
      <p:pic>
        <p:nvPicPr>
          <p:cNvPr id="2054" name="Picture 16" descr="MCAN04394_0000[1]"/>
          <p:cNvPicPr>
            <a:picLocks noChangeAspect="1" noChangeArrowheads="1"/>
          </p:cNvPicPr>
          <p:nvPr/>
        </p:nvPicPr>
        <p:blipFill>
          <a:blip r:embed="rId5" cstate="print"/>
          <a:srcRect/>
          <a:stretch>
            <a:fillRect/>
          </a:stretch>
        </p:blipFill>
        <p:spPr bwMode="auto">
          <a:xfrm>
            <a:off x="958850" y="5100638"/>
            <a:ext cx="917575" cy="922337"/>
          </a:xfrm>
          <a:prstGeom prst="rect">
            <a:avLst/>
          </a:prstGeom>
          <a:noFill/>
          <a:ln w="9525">
            <a:noFill/>
            <a:miter lim="800000"/>
            <a:headEnd/>
            <a:tailEnd/>
          </a:ln>
        </p:spPr>
      </p:pic>
      <p:pic>
        <p:nvPicPr>
          <p:cNvPr id="2055" name="Picture 17" descr="MCAN04394_0000[1]"/>
          <p:cNvPicPr>
            <a:picLocks noChangeAspect="1" noChangeArrowheads="1"/>
          </p:cNvPicPr>
          <p:nvPr/>
        </p:nvPicPr>
        <p:blipFill>
          <a:blip r:embed="rId5" cstate="print"/>
          <a:srcRect/>
          <a:stretch>
            <a:fillRect/>
          </a:stretch>
        </p:blipFill>
        <p:spPr bwMode="auto">
          <a:xfrm>
            <a:off x="0" y="3352800"/>
            <a:ext cx="917575" cy="922338"/>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p:cTn id="7" dur="1000" fill="hold"/>
                                        <p:tgtEl>
                                          <p:spTgt spid="43012"/>
                                        </p:tgtEl>
                                        <p:attrNameLst>
                                          <p:attrName>ppt_x</p:attrName>
                                        </p:attrNameLst>
                                      </p:cBhvr>
                                      <p:tavLst>
                                        <p:tav tm="0">
                                          <p:val>
                                            <p:strVal val="#ppt_x-.2"/>
                                          </p:val>
                                        </p:tav>
                                        <p:tav tm="100000">
                                          <p:val>
                                            <p:strVal val="#ppt_x"/>
                                          </p:val>
                                        </p:tav>
                                      </p:tavLst>
                                    </p:anim>
                                    <p:anim calcmode="lin" valueType="num">
                                      <p:cBhvr>
                                        <p:cTn id="8" dur="1000" fill="hold"/>
                                        <p:tgtEl>
                                          <p:spTgt spid="430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p:cTn id="13" dur="3000" fill="hold"/>
                                        <p:tgtEl>
                                          <p:spTgt spid="2051"/>
                                        </p:tgtEl>
                                        <p:attrNameLst>
                                          <p:attrName>ppt_w</p:attrName>
                                        </p:attrNameLst>
                                      </p:cBhvr>
                                      <p:tavLst>
                                        <p:tav tm="0">
                                          <p:val>
                                            <p:fltVal val="0"/>
                                          </p:val>
                                        </p:tav>
                                        <p:tav tm="100000">
                                          <p:val>
                                            <p:strVal val="#ppt_w"/>
                                          </p:val>
                                        </p:tav>
                                      </p:tavLst>
                                    </p:anim>
                                    <p:anim calcmode="lin" valueType="num">
                                      <p:cBhvr>
                                        <p:cTn id="14" dur="3000" fill="hold"/>
                                        <p:tgtEl>
                                          <p:spTgt spid="2051"/>
                                        </p:tgtEl>
                                        <p:attrNameLst>
                                          <p:attrName>ppt_h</p:attrName>
                                        </p:attrNameLst>
                                      </p:cBhvr>
                                      <p:tavLst>
                                        <p:tav tm="0">
                                          <p:val>
                                            <p:fltVal val="0"/>
                                          </p:val>
                                        </p:tav>
                                        <p:tav tm="100000">
                                          <p:val>
                                            <p:strVal val="#ppt_h"/>
                                          </p:val>
                                        </p:tav>
                                      </p:tavLst>
                                    </p:anim>
                                    <p:animEffect transition="in" filter="fade">
                                      <p:cBhvr>
                                        <p:cTn id="15" dur="3000"/>
                                        <p:tgtEl>
                                          <p:spTgt spid="2051"/>
                                        </p:tgtEl>
                                      </p:cBhvr>
                                    </p:animEffect>
                                  </p:childTnLst>
                                </p:cTn>
                              </p:par>
                              <p:par>
                                <p:cTn id="16" presetID="53" presetClass="entr" presetSubtype="0" fill="hold" nodeType="with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p:cTn id="18" dur="3000" fill="hold"/>
                                        <p:tgtEl>
                                          <p:spTgt spid="2052"/>
                                        </p:tgtEl>
                                        <p:attrNameLst>
                                          <p:attrName>ppt_w</p:attrName>
                                        </p:attrNameLst>
                                      </p:cBhvr>
                                      <p:tavLst>
                                        <p:tav tm="0">
                                          <p:val>
                                            <p:fltVal val="0"/>
                                          </p:val>
                                        </p:tav>
                                        <p:tav tm="100000">
                                          <p:val>
                                            <p:strVal val="#ppt_w"/>
                                          </p:val>
                                        </p:tav>
                                      </p:tavLst>
                                    </p:anim>
                                    <p:anim calcmode="lin" valueType="num">
                                      <p:cBhvr>
                                        <p:cTn id="19" dur="3000" fill="hold"/>
                                        <p:tgtEl>
                                          <p:spTgt spid="2052"/>
                                        </p:tgtEl>
                                        <p:attrNameLst>
                                          <p:attrName>ppt_h</p:attrName>
                                        </p:attrNameLst>
                                      </p:cBhvr>
                                      <p:tavLst>
                                        <p:tav tm="0">
                                          <p:val>
                                            <p:fltVal val="0"/>
                                          </p:val>
                                        </p:tav>
                                        <p:tav tm="100000">
                                          <p:val>
                                            <p:strVal val="#ppt_h"/>
                                          </p:val>
                                        </p:tav>
                                      </p:tavLst>
                                    </p:anim>
                                    <p:animEffect transition="in" filter="fade">
                                      <p:cBhvr>
                                        <p:cTn id="20" dur="3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1905000"/>
            <a:ext cx="8229600" cy="4800600"/>
          </a:xfrm>
        </p:spPr>
        <p:txBody>
          <a:bodyPr numCol="2"/>
          <a:lstStyle/>
          <a:p>
            <a:r>
              <a:rPr lang="en-US" sz="2000" dirty="0" smtClean="0"/>
              <a:t>Name </a:t>
            </a:r>
            <a:r>
              <a:rPr lang="en-US" sz="2000" dirty="0" smtClean="0"/>
              <a:t> </a:t>
            </a:r>
            <a:endParaRPr lang="en-US" sz="2000" dirty="0" smtClean="0"/>
          </a:p>
          <a:p>
            <a:r>
              <a:rPr lang="en-US" sz="2000" dirty="0" smtClean="0"/>
              <a:t>Hometown (city &amp; state) </a:t>
            </a:r>
          </a:p>
          <a:p>
            <a:r>
              <a:rPr lang="en-US" sz="2000" dirty="0" smtClean="0"/>
              <a:t>Degrees and dates received </a:t>
            </a:r>
          </a:p>
          <a:p>
            <a:r>
              <a:rPr lang="en-US" sz="2000" dirty="0" smtClean="0"/>
              <a:t>Honors and awards received (including Dean's List) </a:t>
            </a:r>
          </a:p>
          <a:p>
            <a:r>
              <a:rPr lang="en-US" sz="2000" dirty="0" smtClean="0"/>
              <a:t>Major(s) and Minor(s) field of study </a:t>
            </a:r>
          </a:p>
          <a:p>
            <a:r>
              <a:rPr lang="en-US" sz="2000" dirty="0" smtClean="0"/>
              <a:t>Classification </a:t>
            </a:r>
            <a:r>
              <a:rPr lang="en-US" sz="1600" dirty="0" smtClean="0"/>
              <a:t>(Freshman, Sophomore, Junior , Senior, Graduate) </a:t>
            </a:r>
            <a:endParaRPr lang="en-US" sz="2000" dirty="0" smtClean="0"/>
          </a:p>
          <a:p>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r>
              <a:rPr lang="en-US" sz="2000" dirty="0" smtClean="0"/>
              <a:t>Dates of attendance** </a:t>
            </a:r>
          </a:p>
          <a:p>
            <a:r>
              <a:rPr lang="en-US" sz="2000" dirty="0" smtClean="0"/>
              <a:t>Photograph </a:t>
            </a:r>
          </a:p>
          <a:p>
            <a:r>
              <a:rPr lang="en-US" sz="2000" dirty="0" smtClean="0"/>
              <a:t>Previous educational institution / agency attended </a:t>
            </a:r>
          </a:p>
          <a:p>
            <a:r>
              <a:rPr lang="en-US" sz="2000" dirty="0" smtClean="0"/>
              <a:t>Weight/Height of athlete </a:t>
            </a:r>
          </a:p>
          <a:p>
            <a:r>
              <a:rPr lang="en-US" sz="2000" dirty="0" smtClean="0"/>
              <a:t>Participation in officially recognized activities and sports </a:t>
            </a:r>
          </a:p>
          <a:p>
            <a:r>
              <a:rPr lang="en-US" sz="2000" dirty="0" smtClean="0"/>
              <a:t>Enrollment status </a:t>
            </a:r>
          </a:p>
          <a:p>
            <a:pPr>
              <a:defRPr/>
            </a:pPr>
            <a:endParaRPr lang="en-US" sz="2400" dirty="0"/>
          </a:p>
        </p:txBody>
      </p:sp>
      <p:sp>
        <p:nvSpPr>
          <p:cNvPr id="3" name="Rectangle 2"/>
          <p:cNvSpPr>
            <a:spLocks noGrp="1" noChangeArrowheads="1"/>
          </p:cNvSpPr>
          <p:nvPr>
            <p:ph type="title"/>
          </p:nvPr>
        </p:nvSpPr>
        <p:spPr>
          <a:xfrm>
            <a:off x="381000" y="0"/>
            <a:ext cx="8305800" cy="2362200"/>
          </a:xfrm>
        </p:spPr>
        <p:txBody>
          <a:bodyPr/>
          <a:lstStyle/>
          <a:p>
            <a:pPr eaLnBrk="1" hangingPunct="1">
              <a:defRPr/>
            </a:pPr>
            <a:r>
              <a:rPr lang="en-US" sz="4000" u="sng" dirty="0" smtClean="0">
                <a:solidFill>
                  <a:schemeClr val="accent1">
                    <a:lumMod val="60000"/>
                    <a:lumOff val="40000"/>
                  </a:schemeClr>
                </a:solidFill>
              </a:rPr>
              <a:t>What is Directory </a:t>
            </a:r>
            <a:br>
              <a:rPr lang="en-US" sz="4000" u="sng" dirty="0" smtClean="0">
                <a:solidFill>
                  <a:schemeClr val="accent1">
                    <a:lumMod val="60000"/>
                    <a:lumOff val="40000"/>
                  </a:schemeClr>
                </a:solidFill>
              </a:rPr>
            </a:br>
            <a:r>
              <a:rPr lang="en-US" sz="4000" u="sng" dirty="0" smtClean="0">
                <a:solidFill>
                  <a:schemeClr val="accent1">
                    <a:lumMod val="60000"/>
                    <a:lumOff val="40000"/>
                  </a:schemeClr>
                </a:solidFill>
              </a:rPr>
              <a:t>Information?</a:t>
            </a:r>
            <a:r>
              <a:rPr lang="en-US" sz="3600" b="1" i="1" u="sng" dirty="0" smtClean="0">
                <a:solidFill>
                  <a:schemeClr val="accent1">
                    <a:lumMod val="60000"/>
                    <a:lumOff val="40000"/>
                  </a:schemeClr>
                </a:solidFill>
              </a:rPr>
              <a:t/>
            </a:r>
            <a:br>
              <a:rPr lang="en-US" sz="3600" b="1" i="1" u="sng" dirty="0" smtClean="0">
                <a:solidFill>
                  <a:schemeClr val="accent1">
                    <a:lumMod val="60000"/>
                    <a:lumOff val="40000"/>
                  </a:schemeClr>
                </a:solidFill>
              </a:rPr>
            </a:br>
            <a:endParaRPr lang="en-US" sz="3600" b="1" i="1" u="sng" dirty="0" smtClean="0">
              <a:solidFill>
                <a:schemeClr val="accent1">
                  <a:lumMod val="60000"/>
                  <a:lumOff val="40000"/>
                </a:schemeClr>
              </a:solidFill>
            </a:endParaRPr>
          </a:p>
        </p:txBody>
      </p:sp>
      <p:sp>
        <p:nvSpPr>
          <p:cNvPr id="4" name="TextBox 3"/>
          <p:cNvSpPr txBox="1"/>
          <p:nvPr/>
        </p:nvSpPr>
        <p:spPr>
          <a:xfrm>
            <a:off x="762000" y="6172200"/>
            <a:ext cx="8153400" cy="369332"/>
          </a:xfrm>
          <a:prstGeom prst="rect">
            <a:avLst/>
          </a:prstGeom>
          <a:noFill/>
        </p:spPr>
        <p:txBody>
          <a:bodyPr wrap="square" rtlCol="0">
            <a:spAutoFit/>
          </a:bodyPr>
          <a:lstStyle/>
          <a:p>
            <a:pPr algn="ctr"/>
            <a:r>
              <a:rPr lang="en-US" i="1" dirty="0" smtClean="0">
                <a:solidFill>
                  <a:schemeClr val="tx2"/>
                </a:solidFill>
              </a:rPr>
              <a:t>**</a:t>
            </a:r>
            <a:r>
              <a:rPr lang="en-US" i="1" dirty="0" smtClean="0">
                <a:solidFill>
                  <a:schemeClr val="accent1">
                    <a:lumMod val="20000"/>
                    <a:lumOff val="80000"/>
                  </a:schemeClr>
                </a:solidFill>
              </a:rPr>
              <a:t> Range of dates of attendance, not the student’s daily schedule</a:t>
            </a:r>
            <a:endParaRPr lang="en-US" i="1" dirty="0">
              <a:solidFill>
                <a:schemeClr val="accent1">
                  <a:lumMod val="20000"/>
                  <a:lumOff val="80000"/>
                </a:schemeClr>
              </a:solidFill>
            </a:endParaRPr>
          </a:p>
        </p:txBody>
      </p:sp>
    </p:spTree>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228600"/>
            <a:ext cx="8229600" cy="1752600"/>
          </a:xfrm>
        </p:spPr>
        <p:txBody>
          <a:bodyPr/>
          <a:lstStyle/>
          <a:p>
            <a:pPr eaLnBrk="1" hangingPunct="1">
              <a:defRPr/>
            </a:pPr>
            <a:r>
              <a:rPr lang="en-US" sz="2800" u="sng" dirty="0" smtClean="0"/>
              <a:t/>
            </a:r>
            <a:br>
              <a:rPr lang="en-US" sz="2800" u="sng" dirty="0" smtClean="0"/>
            </a:br>
            <a:r>
              <a:rPr lang="en-US" sz="3600" u="sng" dirty="0" smtClean="0">
                <a:solidFill>
                  <a:schemeClr val="accent1">
                    <a:lumMod val="60000"/>
                    <a:lumOff val="40000"/>
                  </a:schemeClr>
                </a:solidFill>
              </a:rPr>
              <a:t>Other Exceptions to </a:t>
            </a:r>
            <a:br>
              <a:rPr lang="en-US" sz="3600" u="sng" dirty="0" smtClean="0">
                <a:solidFill>
                  <a:schemeClr val="accent1">
                    <a:lumMod val="60000"/>
                    <a:lumOff val="40000"/>
                  </a:schemeClr>
                </a:solidFill>
              </a:rPr>
            </a:br>
            <a:r>
              <a:rPr lang="en-US" sz="3600" u="sng" dirty="0" smtClean="0">
                <a:solidFill>
                  <a:schemeClr val="accent1">
                    <a:lumMod val="60000"/>
                    <a:lumOff val="40000"/>
                  </a:schemeClr>
                </a:solidFill>
              </a:rPr>
              <a:t>Releasing </a:t>
            </a:r>
            <a:r>
              <a:rPr lang="en-US" sz="3600" u="sng" dirty="0">
                <a:solidFill>
                  <a:schemeClr val="accent1">
                    <a:lumMod val="60000"/>
                    <a:lumOff val="40000"/>
                  </a:schemeClr>
                </a:solidFill>
              </a:rPr>
              <a:t>E</a:t>
            </a:r>
            <a:r>
              <a:rPr lang="en-US" sz="3600" u="sng" dirty="0" smtClean="0">
                <a:solidFill>
                  <a:schemeClr val="accent1">
                    <a:lumMod val="60000"/>
                    <a:lumOff val="40000"/>
                  </a:schemeClr>
                </a:solidFill>
              </a:rPr>
              <a:t>ducation </a:t>
            </a:r>
            <a:r>
              <a:rPr lang="en-US" sz="3600" u="sng" dirty="0">
                <a:solidFill>
                  <a:schemeClr val="accent1">
                    <a:lumMod val="60000"/>
                    <a:lumOff val="40000"/>
                  </a:schemeClr>
                </a:solidFill>
              </a:rPr>
              <a:t>R</a:t>
            </a:r>
            <a:r>
              <a:rPr lang="en-US" sz="3600" u="sng" dirty="0" smtClean="0">
                <a:solidFill>
                  <a:schemeClr val="accent1">
                    <a:lumMod val="60000"/>
                    <a:lumOff val="40000"/>
                  </a:schemeClr>
                </a:solidFill>
              </a:rPr>
              <a:t>ecords </a:t>
            </a:r>
          </a:p>
        </p:txBody>
      </p:sp>
      <p:sp>
        <p:nvSpPr>
          <p:cNvPr id="153603" name="Rectangle 3"/>
          <p:cNvSpPr>
            <a:spLocks noGrp="1" noChangeArrowheads="1"/>
          </p:cNvSpPr>
          <p:nvPr>
            <p:ph type="body" idx="1"/>
          </p:nvPr>
        </p:nvSpPr>
        <p:spPr>
          <a:xfrm>
            <a:off x="457200" y="1676400"/>
            <a:ext cx="8229600" cy="4724400"/>
          </a:xfrm>
        </p:spPr>
        <p:txBody>
          <a:bodyPr/>
          <a:lstStyle/>
          <a:p>
            <a:pPr eaLnBrk="1" hangingPunct="1">
              <a:spcAft>
                <a:spcPts val="1800"/>
              </a:spcAft>
              <a:defRPr/>
            </a:pPr>
            <a:r>
              <a:rPr lang="en-US" sz="2400" dirty="0" smtClean="0"/>
              <a:t>a) TCNJ school officials</a:t>
            </a:r>
          </a:p>
          <a:p>
            <a:pPr eaLnBrk="1" hangingPunct="1">
              <a:spcAft>
                <a:spcPts val="1800"/>
              </a:spcAft>
              <a:defRPr/>
            </a:pPr>
            <a:r>
              <a:rPr lang="en-US" sz="2400" dirty="0" smtClean="0"/>
              <a:t>b )in connection with the student's application for or receipt of financial aid or Veterans Administration benefits; </a:t>
            </a:r>
          </a:p>
          <a:p>
            <a:pPr eaLnBrk="1" hangingPunct="1">
              <a:spcAft>
                <a:spcPts val="1800"/>
              </a:spcAft>
              <a:defRPr/>
            </a:pPr>
            <a:r>
              <a:rPr lang="en-US" sz="2400" dirty="0" smtClean="0"/>
              <a:t>c) to organizations conducting studies for educational and governmental agencies (in which case individual students are neither identified nor identifiable); </a:t>
            </a:r>
          </a:p>
          <a:p>
            <a:pPr eaLnBrk="1" hangingPunct="1">
              <a:spcAft>
                <a:spcPts val="1800"/>
              </a:spcAft>
              <a:defRPr/>
            </a:pPr>
            <a:r>
              <a:rPr lang="en-US" sz="2400" dirty="0" smtClean="0"/>
              <a:t>d) U.S. government agencies as listed in Public Law 93-380;</a:t>
            </a:r>
          </a:p>
          <a:p>
            <a:pPr eaLnBrk="1" hangingPunct="1">
              <a:defRPr/>
            </a:pPr>
            <a:endParaRPr lang="en-US" sz="2400" dirty="0" smtClean="0"/>
          </a:p>
        </p:txBody>
      </p:sp>
    </p:spTree>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457200" y="1752600"/>
            <a:ext cx="8229600" cy="4724400"/>
          </a:xfrm>
        </p:spPr>
        <p:txBody>
          <a:bodyPr/>
          <a:lstStyle/>
          <a:p>
            <a:pPr eaLnBrk="1" hangingPunct="1">
              <a:spcAft>
                <a:spcPts val="1800"/>
              </a:spcAft>
              <a:defRPr/>
            </a:pPr>
            <a:r>
              <a:rPr lang="en-US" sz="2400" dirty="0" smtClean="0"/>
              <a:t>e) </a:t>
            </a:r>
            <a:r>
              <a:rPr lang="en-US" sz="2400" b="1" dirty="0" smtClean="0">
                <a:solidFill>
                  <a:srgbClr val="FFFF00"/>
                </a:solidFill>
              </a:rPr>
              <a:t>parents </a:t>
            </a:r>
            <a:r>
              <a:rPr lang="en-US" sz="2400" dirty="0" smtClean="0"/>
              <a:t>of a dependent student as defined in the Internal Revenue Code of 1954; </a:t>
            </a:r>
          </a:p>
          <a:p>
            <a:pPr eaLnBrk="1" hangingPunct="1">
              <a:spcAft>
                <a:spcPts val="1800"/>
              </a:spcAft>
              <a:defRPr/>
            </a:pPr>
            <a:r>
              <a:rPr lang="en-US" sz="2400" dirty="0" smtClean="0"/>
              <a:t>f) accrediting agencies; </a:t>
            </a:r>
          </a:p>
          <a:p>
            <a:pPr eaLnBrk="1" hangingPunct="1">
              <a:spcAft>
                <a:spcPts val="1800"/>
              </a:spcAft>
              <a:defRPr/>
            </a:pPr>
            <a:r>
              <a:rPr lang="en-US" sz="2400" dirty="0" smtClean="0"/>
              <a:t>g) to comply with a judicial order or lawfully issued subpoena; </a:t>
            </a:r>
          </a:p>
          <a:p>
            <a:pPr eaLnBrk="1" hangingPunct="1">
              <a:spcAft>
                <a:spcPts val="1800"/>
              </a:spcAft>
              <a:defRPr/>
            </a:pPr>
            <a:r>
              <a:rPr lang="en-US" sz="2400" dirty="0" smtClean="0"/>
              <a:t>h) appropriate persons in connection with an emergency if the knowledge of such information is necessary to protect the health or safety of a student or any other person </a:t>
            </a:r>
          </a:p>
          <a:p>
            <a:pPr eaLnBrk="1" hangingPunct="1">
              <a:defRPr/>
            </a:pPr>
            <a:endParaRPr lang="en-US" sz="2000" dirty="0" smtClean="0"/>
          </a:p>
          <a:p>
            <a:pPr eaLnBrk="1" hangingPunct="1">
              <a:defRPr/>
            </a:pPr>
            <a:endParaRPr lang="en-US" sz="2000" dirty="0" smtClean="0"/>
          </a:p>
        </p:txBody>
      </p:sp>
      <p:sp>
        <p:nvSpPr>
          <p:cNvPr id="6" name="Rectangle 2"/>
          <p:cNvSpPr>
            <a:spLocks noGrp="1" noChangeArrowheads="1"/>
          </p:cNvSpPr>
          <p:nvPr>
            <p:ph type="title"/>
          </p:nvPr>
        </p:nvSpPr>
        <p:spPr>
          <a:xfrm>
            <a:off x="457200" y="-76200"/>
            <a:ext cx="8229600" cy="1752600"/>
          </a:xfrm>
        </p:spPr>
        <p:txBody>
          <a:bodyPr/>
          <a:lstStyle/>
          <a:p>
            <a:pPr eaLnBrk="1" hangingPunct="1">
              <a:defRPr/>
            </a:pPr>
            <a:r>
              <a:rPr lang="en-US" sz="3600" u="sng" dirty="0" smtClean="0">
                <a:solidFill>
                  <a:schemeClr val="accent1">
                    <a:lumMod val="60000"/>
                    <a:lumOff val="40000"/>
                  </a:schemeClr>
                </a:solidFill>
              </a:rPr>
              <a:t>Other Exceptions to </a:t>
            </a:r>
            <a:br>
              <a:rPr lang="en-US" sz="3600" u="sng" dirty="0" smtClean="0">
                <a:solidFill>
                  <a:schemeClr val="accent1">
                    <a:lumMod val="60000"/>
                    <a:lumOff val="40000"/>
                  </a:schemeClr>
                </a:solidFill>
              </a:rPr>
            </a:br>
            <a:r>
              <a:rPr lang="en-US" sz="3600" u="sng" dirty="0" smtClean="0">
                <a:solidFill>
                  <a:schemeClr val="accent1">
                    <a:lumMod val="60000"/>
                    <a:lumOff val="40000"/>
                  </a:schemeClr>
                </a:solidFill>
              </a:rPr>
              <a:t>Releasing </a:t>
            </a:r>
            <a:r>
              <a:rPr lang="en-US" sz="3600" u="sng" dirty="0">
                <a:solidFill>
                  <a:schemeClr val="accent1">
                    <a:lumMod val="60000"/>
                    <a:lumOff val="40000"/>
                  </a:schemeClr>
                </a:solidFill>
              </a:rPr>
              <a:t>E</a:t>
            </a:r>
            <a:r>
              <a:rPr lang="en-US" sz="3600" u="sng" dirty="0" smtClean="0">
                <a:solidFill>
                  <a:schemeClr val="accent1">
                    <a:lumMod val="60000"/>
                    <a:lumOff val="40000"/>
                  </a:schemeClr>
                </a:solidFill>
              </a:rPr>
              <a:t>ducation </a:t>
            </a:r>
            <a:r>
              <a:rPr lang="en-US" sz="3600" u="sng" dirty="0">
                <a:solidFill>
                  <a:schemeClr val="accent1">
                    <a:lumMod val="60000"/>
                    <a:lumOff val="40000"/>
                  </a:schemeClr>
                </a:solidFill>
              </a:rPr>
              <a:t>R</a:t>
            </a:r>
            <a:r>
              <a:rPr lang="en-US" sz="3600" u="sng" dirty="0" smtClean="0">
                <a:solidFill>
                  <a:schemeClr val="accent1">
                    <a:lumMod val="60000"/>
                    <a:lumOff val="40000"/>
                  </a:schemeClr>
                </a:solidFill>
              </a:rPr>
              <a:t>ecords </a:t>
            </a:r>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u="sng" dirty="0">
                <a:solidFill>
                  <a:schemeClr val="tx2">
                    <a:lumMod val="75000"/>
                  </a:schemeClr>
                </a:solidFill>
              </a:rPr>
              <a:t>Permitted Disclosures to Parents </a:t>
            </a:r>
            <a:br>
              <a:rPr lang="en-US" sz="3600" u="sng" dirty="0">
                <a:solidFill>
                  <a:schemeClr val="tx2">
                    <a:lumMod val="75000"/>
                  </a:schemeClr>
                </a:solidFill>
              </a:rPr>
            </a:br>
            <a:r>
              <a:rPr lang="en-US" sz="3600" u="sng" dirty="0">
                <a:solidFill>
                  <a:schemeClr val="tx2">
                    <a:lumMod val="75000"/>
                  </a:schemeClr>
                </a:solidFill>
              </a:rPr>
              <a:t>Without Student’s Consent</a:t>
            </a:r>
            <a:r>
              <a:rPr lang="en-US" u="sng" dirty="0">
                <a:solidFill>
                  <a:schemeClr val="tx2">
                    <a:lumMod val="75000"/>
                  </a:schemeClr>
                </a:solidFill>
              </a:rPr>
              <a:t/>
            </a:r>
            <a:br>
              <a:rPr lang="en-US" u="sng" dirty="0">
                <a:solidFill>
                  <a:schemeClr val="tx2">
                    <a:lumMod val="75000"/>
                  </a:schemeClr>
                </a:solidFill>
              </a:rPr>
            </a:br>
            <a:endParaRPr lang="en-US" dirty="0"/>
          </a:p>
        </p:txBody>
      </p:sp>
      <p:sp>
        <p:nvSpPr>
          <p:cNvPr id="3" name="Content Placeholder 2"/>
          <p:cNvSpPr>
            <a:spLocks noGrp="1"/>
          </p:cNvSpPr>
          <p:nvPr>
            <p:ph idx="1"/>
          </p:nvPr>
        </p:nvSpPr>
        <p:spPr>
          <a:xfrm>
            <a:off x="457200" y="1600200"/>
            <a:ext cx="8229600" cy="4343400"/>
          </a:xfrm>
        </p:spPr>
        <p:txBody>
          <a:bodyPr/>
          <a:lstStyle/>
          <a:p>
            <a:r>
              <a:rPr lang="en-US" sz="3000" dirty="0"/>
              <a:t>Dependents for tax </a:t>
            </a:r>
            <a:r>
              <a:rPr lang="en-US" sz="3000" dirty="0" smtClean="0"/>
              <a:t>purposes</a:t>
            </a:r>
          </a:p>
          <a:p>
            <a:pPr lvl="1"/>
            <a:r>
              <a:rPr lang="en-US" sz="2600" dirty="0" smtClean="0"/>
              <a:t>May </a:t>
            </a:r>
            <a:r>
              <a:rPr lang="en-US" sz="2600" dirty="0"/>
              <a:t>disclose to either parent (natural parent, guardian, or person acting as a parent)</a:t>
            </a:r>
          </a:p>
          <a:p>
            <a:r>
              <a:rPr lang="en-US" sz="3000" dirty="0"/>
              <a:t>Health or safety emergency</a:t>
            </a:r>
          </a:p>
          <a:p>
            <a:r>
              <a:rPr lang="en-US" sz="3000" dirty="0"/>
              <a:t>Use or possession of alcohol or controlled substance, and there’s a disciplinary violation, if student is under 21</a:t>
            </a:r>
            <a:endParaRPr lang="en-US" sz="3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7857" y="5105400"/>
            <a:ext cx="339566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0083827"/>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u="sng" dirty="0" smtClean="0">
                <a:solidFill>
                  <a:schemeClr val="accent1">
                    <a:lumMod val="60000"/>
                    <a:lumOff val="40000"/>
                  </a:schemeClr>
                </a:solidFill>
              </a:rPr>
              <a:t>Annual Notification</a:t>
            </a:r>
            <a:r>
              <a:rPr lang="en-US" dirty="0" smtClean="0"/>
              <a:t> </a:t>
            </a:r>
            <a:r>
              <a:rPr lang="en-US" sz="4000" dirty="0" smtClean="0"/>
              <a:t/>
            </a:r>
            <a:br>
              <a:rPr lang="en-US" sz="4000" dirty="0" smtClean="0"/>
            </a:br>
            <a:r>
              <a:rPr lang="en-US" sz="3600" i="1" dirty="0" smtClean="0"/>
              <a:t>FERPA Compliance</a:t>
            </a:r>
          </a:p>
        </p:txBody>
      </p:sp>
      <p:sp>
        <p:nvSpPr>
          <p:cNvPr id="136195" name="Rectangle 3"/>
          <p:cNvSpPr>
            <a:spLocks noGrp="1" noChangeArrowheads="1"/>
          </p:cNvSpPr>
          <p:nvPr>
            <p:ph type="body" idx="1"/>
          </p:nvPr>
        </p:nvSpPr>
        <p:spPr>
          <a:xfrm>
            <a:off x="533400" y="2209800"/>
            <a:ext cx="8229600" cy="4648200"/>
          </a:xfrm>
        </p:spPr>
        <p:txBody>
          <a:bodyPr/>
          <a:lstStyle/>
          <a:p>
            <a:pPr eaLnBrk="1" hangingPunct="1">
              <a:defRPr/>
            </a:pPr>
            <a:r>
              <a:rPr lang="en-US" sz="2800" dirty="0" smtClean="0"/>
              <a:t>Institutions must annually notify students </a:t>
            </a:r>
            <a:r>
              <a:rPr lang="en-US" sz="2800" b="1" dirty="0" smtClean="0"/>
              <a:t>in attendance</a:t>
            </a:r>
            <a:r>
              <a:rPr lang="en-US" sz="2800" dirty="0" smtClean="0"/>
              <a:t> of their rights under FERPA including </a:t>
            </a:r>
          </a:p>
          <a:p>
            <a:pPr lvl="1" eaLnBrk="1" hangingPunct="1">
              <a:defRPr/>
            </a:pPr>
            <a:r>
              <a:rPr lang="en-US" sz="2400" dirty="0" smtClean="0"/>
              <a:t>Right to inspect and review “education records”</a:t>
            </a:r>
          </a:p>
          <a:p>
            <a:pPr lvl="1" eaLnBrk="1" hangingPunct="1">
              <a:defRPr/>
            </a:pPr>
            <a:r>
              <a:rPr lang="en-US" sz="2400" dirty="0" smtClean="0"/>
              <a:t>Right to seek to amend education records</a:t>
            </a:r>
          </a:p>
          <a:p>
            <a:pPr lvl="1" eaLnBrk="1" hangingPunct="1">
              <a:defRPr/>
            </a:pPr>
            <a:r>
              <a:rPr lang="en-US" sz="2400" dirty="0" smtClean="0"/>
              <a:t>Right to have some control over the disclosure of information from education records</a:t>
            </a:r>
          </a:p>
          <a:p>
            <a:pPr lvl="1" eaLnBrk="1" hangingPunct="1">
              <a:defRPr/>
            </a:pPr>
            <a:r>
              <a:rPr lang="en-US" sz="2400" dirty="0" smtClean="0"/>
              <a:t>Right to file a complaint with the US Department of Education regarding alleged violations of FERPA rights. </a:t>
            </a:r>
          </a:p>
        </p:txBody>
      </p:sp>
      <p:pic>
        <p:nvPicPr>
          <p:cNvPr id="15364" name="Picture 5" descr="MCj03910840000[1]"/>
          <p:cNvPicPr>
            <a:picLocks noChangeAspect="1" noChangeArrowheads="1"/>
          </p:cNvPicPr>
          <p:nvPr/>
        </p:nvPicPr>
        <p:blipFill>
          <a:blip r:embed="rId3" cstate="print"/>
          <a:srcRect/>
          <a:stretch>
            <a:fillRect/>
          </a:stretch>
        </p:blipFill>
        <p:spPr bwMode="auto">
          <a:xfrm>
            <a:off x="7696200" y="927100"/>
            <a:ext cx="1447800" cy="1325563"/>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sz="3600" u="sng" dirty="0" smtClean="0">
                <a:solidFill>
                  <a:schemeClr val="accent1">
                    <a:lumMod val="60000"/>
                    <a:lumOff val="40000"/>
                  </a:schemeClr>
                </a:solidFill>
              </a:rPr>
              <a:t>The annual notification must also include the following:</a:t>
            </a:r>
          </a:p>
        </p:txBody>
      </p:sp>
      <p:sp>
        <p:nvSpPr>
          <p:cNvPr id="137219" name="Rectangle 3"/>
          <p:cNvSpPr>
            <a:spLocks noGrp="1" noChangeArrowheads="1"/>
          </p:cNvSpPr>
          <p:nvPr>
            <p:ph type="body" idx="1"/>
          </p:nvPr>
        </p:nvSpPr>
        <p:spPr>
          <a:xfrm>
            <a:off x="381000" y="1981200"/>
            <a:ext cx="8229600" cy="4114800"/>
          </a:xfrm>
        </p:spPr>
        <p:txBody>
          <a:bodyPr/>
          <a:lstStyle/>
          <a:p>
            <a:pPr eaLnBrk="1" hangingPunct="1">
              <a:defRPr/>
            </a:pPr>
            <a:r>
              <a:rPr lang="en-US" dirty="0" smtClean="0"/>
              <a:t>Procedures to inspect and review education records</a:t>
            </a:r>
          </a:p>
          <a:p>
            <a:pPr eaLnBrk="1" hangingPunct="1">
              <a:defRPr/>
            </a:pPr>
            <a:r>
              <a:rPr lang="en-US" dirty="0" smtClean="0"/>
              <a:t>A statement that education records may be disclosed to </a:t>
            </a:r>
            <a:r>
              <a:rPr lang="en-US" b="1" dirty="0" smtClean="0"/>
              <a:t>“school officials”</a:t>
            </a:r>
            <a:r>
              <a:rPr lang="en-US" dirty="0" smtClean="0"/>
              <a:t> without prior written consent, including:</a:t>
            </a:r>
          </a:p>
          <a:p>
            <a:pPr lvl="1" eaLnBrk="1" hangingPunct="1">
              <a:defRPr/>
            </a:pPr>
            <a:r>
              <a:rPr lang="en-US" dirty="0" smtClean="0"/>
              <a:t>Definition of “</a:t>
            </a:r>
            <a:r>
              <a:rPr lang="en-US" i="1" dirty="0" smtClean="0"/>
              <a:t>School Officials”</a:t>
            </a:r>
          </a:p>
          <a:p>
            <a:pPr lvl="1" eaLnBrk="1" hangingPunct="1">
              <a:defRPr/>
            </a:pPr>
            <a:r>
              <a:rPr lang="en-US" dirty="0" smtClean="0"/>
              <a:t>Definition of </a:t>
            </a:r>
            <a:r>
              <a:rPr lang="en-US" i="1" dirty="0" smtClean="0"/>
              <a:t>“Legitimate Educational Interest”</a:t>
            </a:r>
          </a:p>
          <a:p>
            <a:pPr lvl="1" eaLnBrk="1" hangingPunct="1">
              <a:defRPr/>
            </a:pPr>
            <a:endParaRPr lang="en-US" i="1" dirty="0" smtClean="0"/>
          </a:p>
          <a:p>
            <a:pPr lvl="1" algn="ctr" eaLnBrk="1" hangingPunct="1">
              <a:buFont typeface="Wingdings" pitchFamily="2" charset="2"/>
              <a:buNone/>
              <a:defRPr/>
            </a:pPr>
            <a:r>
              <a:rPr lang="en-US" sz="2000" i="1" dirty="0" smtClean="0">
                <a:hlinkClick r:id="rId3"/>
              </a:rPr>
              <a:t>http://recreg.pages.tcnj.edu/student-privacy-rights/</a:t>
            </a:r>
            <a:endParaRPr lang="en-US" sz="2000" i="1" dirty="0" smtClean="0"/>
          </a:p>
          <a:p>
            <a:pPr lvl="1" algn="ctr" eaLnBrk="1" hangingPunct="1">
              <a:buFont typeface="Wingdings" pitchFamily="2" charset="2"/>
              <a:buNone/>
              <a:defRPr/>
            </a:pPr>
            <a:endParaRPr lang="en-US" sz="2000" i="1" dirty="0" smtClean="0"/>
          </a:p>
          <a:p>
            <a:pPr eaLnBrk="1" hangingPunct="1">
              <a:defRPr/>
            </a:pPr>
            <a:endParaRPr lang="en-US" i="1" dirty="0" smtClean="0"/>
          </a:p>
        </p:txBody>
      </p:sp>
      <p:pic>
        <p:nvPicPr>
          <p:cNvPr id="16388" name="Picture 7" descr="MCAN04394_0000[1]"/>
          <p:cNvPicPr>
            <a:picLocks noChangeAspect="1" noChangeArrowheads="1"/>
          </p:cNvPicPr>
          <p:nvPr/>
        </p:nvPicPr>
        <p:blipFill>
          <a:blip r:embed="rId4" cstate="print"/>
          <a:srcRect/>
          <a:stretch>
            <a:fillRect/>
          </a:stretch>
        </p:blipFill>
        <p:spPr bwMode="auto">
          <a:xfrm>
            <a:off x="7531100" y="1412875"/>
            <a:ext cx="917575" cy="922338"/>
          </a:xfrm>
          <a:prstGeom prst="rect">
            <a:avLst/>
          </a:prstGeom>
          <a:noFill/>
          <a:ln w="9525">
            <a:noFill/>
            <a:miter lim="800000"/>
            <a:headEnd/>
            <a:tailEnd/>
          </a:ln>
        </p:spPr>
      </p:pic>
      <p:pic>
        <p:nvPicPr>
          <p:cNvPr id="16389" name="Picture 8" descr="MCAN04394_0000[1]"/>
          <p:cNvPicPr>
            <a:picLocks noChangeAspect="1" noChangeArrowheads="1"/>
          </p:cNvPicPr>
          <p:nvPr/>
        </p:nvPicPr>
        <p:blipFill>
          <a:blip r:embed="rId4" cstate="print"/>
          <a:srcRect/>
          <a:stretch>
            <a:fillRect/>
          </a:stretch>
        </p:blipFill>
        <p:spPr bwMode="auto">
          <a:xfrm>
            <a:off x="304800" y="1066800"/>
            <a:ext cx="917575" cy="922338"/>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228600"/>
            <a:ext cx="8229600" cy="1828800"/>
          </a:xfrm>
        </p:spPr>
        <p:txBody>
          <a:bodyPr/>
          <a:lstStyle/>
          <a:p>
            <a:pPr eaLnBrk="1" hangingPunct="1">
              <a:defRPr/>
            </a:pPr>
            <a:r>
              <a:rPr lang="en-US" u="sng" dirty="0" smtClean="0">
                <a:solidFill>
                  <a:schemeClr val="accent1">
                    <a:lumMod val="60000"/>
                    <a:lumOff val="40000"/>
                  </a:schemeClr>
                </a:solidFill>
              </a:rPr>
              <a:t>TCNJ School Officials </a:t>
            </a:r>
            <a:r>
              <a:rPr lang="en-US" sz="4800" u="sng" dirty="0" smtClean="0">
                <a:solidFill>
                  <a:schemeClr val="accent1">
                    <a:lumMod val="60000"/>
                    <a:lumOff val="40000"/>
                  </a:schemeClr>
                </a:solidFill>
              </a:rPr>
              <a:t/>
            </a:r>
            <a:br>
              <a:rPr lang="en-US" sz="4800" u="sng" dirty="0" smtClean="0">
                <a:solidFill>
                  <a:schemeClr val="accent1">
                    <a:lumMod val="60000"/>
                    <a:lumOff val="40000"/>
                  </a:schemeClr>
                </a:solidFill>
              </a:rPr>
            </a:br>
            <a:endParaRPr lang="en-US" sz="4800" u="sng" dirty="0" smtClean="0">
              <a:solidFill>
                <a:schemeClr val="accent1">
                  <a:lumMod val="60000"/>
                  <a:lumOff val="40000"/>
                </a:schemeClr>
              </a:solidFill>
            </a:endParaRPr>
          </a:p>
        </p:txBody>
      </p:sp>
      <p:sp>
        <p:nvSpPr>
          <p:cNvPr id="138243" name="Rectangle 3"/>
          <p:cNvSpPr>
            <a:spLocks noGrp="1" noChangeArrowheads="1"/>
          </p:cNvSpPr>
          <p:nvPr>
            <p:ph type="body" idx="1"/>
          </p:nvPr>
        </p:nvSpPr>
        <p:spPr>
          <a:xfrm>
            <a:off x="457200" y="2514600"/>
            <a:ext cx="8229600" cy="3733800"/>
          </a:xfrm>
        </p:spPr>
        <p:txBody>
          <a:bodyPr/>
          <a:lstStyle/>
          <a:p>
            <a:pPr eaLnBrk="1" hangingPunct="1">
              <a:lnSpc>
                <a:spcPct val="90000"/>
              </a:lnSpc>
              <a:defRPr/>
            </a:pPr>
            <a:r>
              <a:rPr lang="en-US" sz="2400" dirty="0" smtClean="0"/>
              <a:t>“A school official is defined as a person employed by the college in an administrative, supervisory, academic or support staff position (including campus police, campus health providers, and student employees); a person or company with whom the college has contracted (such as an attorney, auditor, or collection agent); a person serving on the Board of Trustees; a student serving on an official school committee such as the All-College Academic Integrity Board; or a person assisting another school official in performing his or her tasks.”</a:t>
            </a:r>
          </a:p>
        </p:txBody>
      </p:sp>
      <p:pic>
        <p:nvPicPr>
          <p:cNvPr id="18" name="Picture 17" descr="lionroar.gif"/>
          <p:cNvPicPr>
            <a:picLocks noChangeAspect="1"/>
          </p:cNvPicPr>
          <p:nvPr/>
        </p:nvPicPr>
        <p:blipFill>
          <a:blip r:embed="rId3" cstate="print"/>
          <a:stretch>
            <a:fillRect/>
          </a:stretch>
        </p:blipFill>
        <p:spPr>
          <a:xfrm rot="20791890" flipH="1">
            <a:off x="3638027" y="1552795"/>
            <a:ext cx="1714500" cy="1343025"/>
          </a:xfrm>
          <a:prstGeom prst="rect">
            <a:avLst/>
          </a:prstGeom>
        </p:spPr>
      </p:pic>
    </p:spTree>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u="sng" dirty="0">
                <a:solidFill>
                  <a:schemeClr val="accent1">
                    <a:lumMod val="60000"/>
                    <a:lumOff val="40000"/>
                  </a:schemeClr>
                </a:solidFill>
              </a:rPr>
              <a:t>“Legitimate </a:t>
            </a:r>
            <a:r>
              <a:rPr lang="en-US" u="sng" dirty="0" smtClean="0">
                <a:solidFill>
                  <a:schemeClr val="accent1">
                    <a:lumMod val="60000"/>
                    <a:lumOff val="40000"/>
                  </a:schemeClr>
                </a:solidFill>
              </a:rPr>
              <a:t>Educational Interest” </a:t>
            </a:r>
          </a:p>
        </p:txBody>
      </p:sp>
      <p:sp>
        <p:nvSpPr>
          <p:cNvPr id="163843" name="Rectangle 3"/>
          <p:cNvSpPr>
            <a:spLocks noGrp="1" noChangeArrowheads="1"/>
          </p:cNvSpPr>
          <p:nvPr>
            <p:ph type="body" idx="1"/>
          </p:nvPr>
        </p:nvSpPr>
        <p:spPr>
          <a:xfrm>
            <a:off x="228600" y="2286000"/>
            <a:ext cx="8915400" cy="3810000"/>
          </a:xfrm>
        </p:spPr>
        <p:txBody>
          <a:bodyPr/>
          <a:lstStyle/>
          <a:p>
            <a:pPr eaLnBrk="1" hangingPunct="1">
              <a:defRPr/>
            </a:pPr>
            <a:r>
              <a:rPr lang="en-US" dirty="0" smtClean="0"/>
              <a:t>“A school official has a legitimate educational interest if the official needs to review an education record in order to fulfill his or her professional responsibility .”</a:t>
            </a:r>
          </a:p>
          <a:p>
            <a:pPr lvl="3" eaLnBrk="1" hangingPunct="1">
              <a:defRPr/>
            </a:pPr>
            <a:r>
              <a:rPr lang="en-US" i="1" dirty="0" smtClean="0"/>
              <a:t>TCNJ notification of rights under FERPA</a:t>
            </a:r>
          </a:p>
        </p:txBody>
      </p:sp>
      <p:pic>
        <p:nvPicPr>
          <p:cNvPr id="18436" name="Picture 4" descr="MCAN04394_0000[1]"/>
          <p:cNvPicPr>
            <a:picLocks noChangeAspect="1" noChangeArrowheads="1"/>
          </p:cNvPicPr>
          <p:nvPr/>
        </p:nvPicPr>
        <p:blipFill>
          <a:blip r:embed="rId2" cstate="print"/>
          <a:srcRect/>
          <a:stretch>
            <a:fillRect/>
          </a:stretch>
        </p:blipFill>
        <p:spPr bwMode="auto">
          <a:xfrm>
            <a:off x="6818313" y="5006975"/>
            <a:ext cx="917575" cy="922338"/>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u="sng" dirty="0" smtClean="0">
                <a:solidFill>
                  <a:schemeClr val="accent1">
                    <a:lumMod val="60000"/>
                    <a:lumOff val="40000"/>
                  </a:schemeClr>
                </a:solidFill>
              </a:rPr>
              <a:t>Annual Notification Process</a:t>
            </a:r>
          </a:p>
        </p:txBody>
      </p:sp>
      <p:sp>
        <p:nvSpPr>
          <p:cNvPr id="135171" name="Rectangle 3"/>
          <p:cNvSpPr>
            <a:spLocks noGrp="1" noChangeArrowheads="1"/>
          </p:cNvSpPr>
          <p:nvPr>
            <p:ph type="body" idx="1"/>
          </p:nvPr>
        </p:nvSpPr>
        <p:spPr>
          <a:xfrm>
            <a:off x="384175" y="1828800"/>
            <a:ext cx="8458200" cy="4572000"/>
          </a:xfrm>
        </p:spPr>
        <p:txBody>
          <a:bodyPr/>
          <a:lstStyle/>
          <a:p>
            <a:pPr eaLnBrk="1" hangingPunct="1">
              <a:lnSpc>
                <a:spcPct val="90000"/>
              </a:lnSpc>
              <a:spcAft>
                <a:spcPts val="1800"/>
              </a:spcAft>
              <a:defRPr/>
            </a:pPr>
            <a:r>
              <a:rPr lang="en-US" sz="2400" dirty="0" smtClean="0"/>
              <a:t>Records and Registration sends out the annual notification via mass TCNJ email</a:t>
            </a:r>
            <a:r>
              <a:rPr lang="en-US" b="1" dirty="0" smtClean="0"/>
              <a:t> </a:t>
            </a:r>
            <a:r>
              <a:rPr lang="en-US" sz="2400" dirty="0" smtClean="0"/>
              <a:t>at the start of each semester.</a:t>
            </a:r>
          </a:p>
          <a:p>
            <a:pPr eaLnBrk="1" hangingPunct="1">
              <a:lnSpc>
                <a:spcPct val="90000"/>
              </a:lnSpc>
              <a:spcAft>
                <a:spcPts val="1800"/>
              </a:spcAft>
              <a:defRPr/>
            </a:pPr>
            <a:r>
              <a:rPr lang="en-US" sz="2400" dirty="0" smtClean="0"/>
              <a:t>Students are requested to download the ‘Authorization to Withhold  Directory Information form and submit it to Records and Registration within the first two weeks of the semester. Its an all or nothing scenario.</a:t>
            </a:r>
          </a:p>
          <a:p>
            <a:pPr eaLnBrk="1" hangingPunct="1">
              <a:lnSpc>
                <a:spcPct val="90000"/>
              </a:lnSpc>
              <a:spcAft>
                <a:spcPts val="1800"/>
              </a:spcAft>
              <a:defRPr/>
            </a:pPr>
            <a:r>
              <a:rPr lang="en-US" sz="2400" dirty="0" smtClean="0"/>
              <a:t>R&amp;R manually inputs  student’s restrictions on PAWS</a:t>
            </a:r>
          </a:p>
          <a:p>
            <a:pPr eaLnBrk="1" hangingPunct="1">
              <a:lnSpc>
                <a:spcPct val="90000"/>
              </a:lnSpc>
              <a:spcAft>
                <a:spcPts val="1800"/>
              </a:spcAft>
              <a:defRPr/>
            </a:pPr>
            <a:r>
              <a:rPr lang="en-US" sz="2400" dirty="0" smtClean="0">
                <a:solidFill>
                  <a:srgbClr val="FFFF00"/>
                </a:solidFill>
              </a:rPr>
              <a:t>Restrictions are maintained until students tells us otherwise.</a:t>
            </a:r>
          </a:p>
        </p:txBody>
      </p:sp>
      <p:pic>
        <p:nvPicPr>
          <p:cNvPr id="20484" name="Picture 5" descr="MCAN04394_0000[1]"/>
          <p:cNvPicPr>
            <a:picLocks noChangeAspect="1" noChangeArrowheads="1"/>
          </p:cNvPicPr>
          <p:nvPr/>
        </p:nvPicPr>
        <p:blipFill>
          <a:blip r:embed="rId3" cstate="print"/>
          <a:srcRect/>
          <a:stretch>
            <a:fillRect/>
          </a:stretch>
        </p:blipFill>
        <p:spPr bwMode="auto">
          <a:xfrm>
            <a:off x="7924800" y="4724400"/>
            <a:ext cx="917575" cy="922338"/>
          </a:xfrm>
          <a:prstGeom prst="rect">
            <a:avLst/>
          </a:prstGeom>
          <a:noFill/>
          <a:ln w="9525">
            <a:noFill/>
            <a:miter lim="800000"/>
            <a:headEnd/>
            <a:tailEnd/>
          </a:ln>
        </p:spPr>
      </p:pic>
      <p:pic>
        <p:nvPicPr>
          <p:cNvPr id="20485" name="Picture 6" descr="MCAN04394_0000[1]"/>
          <p:cNvPicPr>
            <a:picLocks noChangeAspect="1" noChangeArrowheads="1"/>
          </p:cNvPicPr>
          <p:nvPr/>
        </p:nvPicPr>
        <p:blipFill>
          <a:blip r:embed="rId3" cstate="print"/>
          <a:srcRect/>
          <a:stretch>
            <a:fillRect/>
          </a:stretch>
        </p:blipFill>
        <p:spPr bwMode="auto">
          <a:xfrm>
            <a:off x="304800" y="304800"/>
            <a:ext cx="917575" cy="92233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52400" y="381000"/>
            <a:ext cx="8534400" cy="1524000"/>
          </a:xfrm>
        </p:spPr>
        <p:txBody>
          <a:bodyPr/>
          <a:lstStyle/>
          <a:p>
            <a:pPr eaLnBrk="1" hangingPunct="1">
              <a:defRPr/>
            </a:pPr>
            <a:r>
              <a:rPr lang="en-US" u="sng" dirty="0" smtClean="0">
                <a:solidFill>
                  <a:schemeClr val="accent1">
                    <a:lumMod val="60000"/>
                    <a:lumOff val="40000"/>
                  </a:schemeClr>
                </a:solidFill>
              </a:rPr>
              <a:t>Annual Notification Stats</a:t>
            </a:r>
            <a:r>
              <a:rPr lang="en-US" u="sng" dirty="0" smtClean="0"/>
              <a:t> </a:t>
            </a:r>
            <a:br>
              <a:rPr lang="en-US" u="sng" dirty="0" smtClean="0"/>
            </a:br>
            <a:r>
              <a:rPr lang="en-US" sz="4200" dirty="0" smtClean="0"/>
              <a:t>“The Bear-y Real Facts” </a:t>
            </a:r>
          </a:p>
        </p:txBody>
      </p:sp>
      <p:sp>
        <p:nvSpPr>
          <p:cNvPr id="133123" name="Rectangle 3"/>
          <p:cNvSpPr>
            <a:spLocks noGrp="1" noChangeArrowheads="1"/>
          </p:cNvSpPr>
          <p:nvPr>
            <p:ph type="body" idx="1"/>
          </p:nvPr>
        </p:nvSpPr>
        <p:spPr>
          <a:xfrm>
            <a:off x="457200" y="2743200"/>
            <a:ext cx="8229600" cy="3505200"/>
          </a:xfrm>
        </p:spPr>
        <p:txBody>
          <a:bodyPr/>
          <a:lstStyle/>
          <a:p>
            <a:pPr eaLnBrk="1" hangingPunct="1">
              <a:defRPr/>
            </a:pPr>
            <a:r>
              <a:rPr lang="en-US" sz="4000" dirty="0" smtClean="0"/>
              <a:t>Typically less than a dozen students respond to the </a:t>
            </a:r>
            <a:r>
              <a:rPr lang="en-US" sz="4000" i="1" dirty="0" smtClean="0"/>
              <a:t>annual notification</a:t>
            </a:r>
            <a:r>
              <a:rPr lang="en-US" sz="4000" dirty="0" smtClean="0"/>
              <a:t> to restrict directory information.</a:t>
            </a:r>
            <a:endParaRPr lang="en-US" sz="4000" i="1" dirty="0" smtClean="0"/>
          </a:p>
        </p:txBody>
      </p:sp>
      <p:pic>
        <p:nvPicPr>
          <p:cNvPr id="8" name="Picture 7" descr="bear1.gif"/>
          <p:cNvPicPr>
            <a:picLocks noChangeAspect="1"/>
          </p:cNvPicPr>
          <p:nvPr/>
        </p:nvPicPr>
        <p:blipFill>
          <a:blip r:embed="rId3" cstate="print"/>
          <a:stretch>
            <a:fillRect/>
          </a:stretch>
        </p:blipFill>
        <p:spPr>
          <a:xfrm>
            <a:off x="7211583" y="1752600"/>
            <a:ext cx="904875" cy="1143000"/>
          </a:xfrm>
          <a:prstGeom prst="rect">
            <a:avLst/>
          </a:prstGeom>
        </p:spPr>
      </p:pic>
    </p:spTree>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u="sng" dirty="0" smtClean="0">
                <a:solidFill>
                  <a:schemeClr val="accent1">
                    <a:lumMod val="60000"/>
                    <a:lumOff val="40000"/>
                  </a:schemeClr>
                </a:solidFill>
              </a:rPr>
              <a:t>Agenda</a:t>
            </a:r>
          </a:p>
        </p:txBody>
      </p:sp>
      <p:sp>
        <p:nvSpPr>
          <p:cNvPr id="45059" name="Rectangle 3"/>
          <p:cNvSpPr>
            <a:spLocks noGrp="1" noChangeArrowheads="1"/>
          </p:cNvSpPr>
          <p:nvPr>
            <p:ph type="body" sz="half" idx="1"/>
          </p:nvPr>
        </p:nvSpPr>
        <p:spPr>
          <a:xfrm>
            <a:off x="454025" y="1752600"/>
            <a:ext cx="7924800" cy="4876800"/>
          </a:xfrm>
        </p:spPr>
        <p:txBody>
          <a:bodyPr/>
          <a:lstStyle/>
          <a:p>
            <a:pPr eaLnBrk="1" hangingPunct="1">
              <a:lnSpc>
                <a:spcPct val="90000"/>
              </a:lnSpc>
              <a:defRPr/>
            </a:pPr>
            <a:r>
              <a:rPr lang="en-US" sz="2800" dirty="0" smtClean="0"/>
              <a:t>FERPA Basics/Overview</a:t>
            </a:r>
          </a:p>
          <a:p>
            <a:pPr lvl="3" eaLnBrk="1" hangingPunct="1">
              <a:lnSpc>
                <a:spcPct val="90000"/>
              </a:lnSpc>
              <a:defRPr/>
            </a:pPr>
            <a:r>
              <a:rPr lang="en-US" sz="1800" dirty="0" smtClean="0"/>
              <a:t>What is FERPA? -Federal regulations</a:t>
            </a:r>
          </a:p>
          <a:p>
            <a:pPr lvl="3" eaLnBrk="1" hangingPunct="1">
              <a:lnSpc>
                <a:spcPct val="90000"/>
              </a:lnSpc>
              <a:defRPr/>
            </a:pPr>
            <a:r>
              <a:rPr lang="en-US" sz="1800" dirty="0" smtClean="0"/>
              <a:t>Student Access to Education Records</a:t>
            </a:r>
          </a:p>
          <a:p>
            <a:pPr lvl="3" eaLnBrk="1" hangingPunct="1">
              <a:lnSpc>
                <a:spcPct val="90000"/>
              </a:lnSpc>
              <a:defRPr/>
            </a:pPr>
            <a:r>
              <a:rPr lang="en-US" sz="1800" dirty="0" smtClean="0"/>
              <a:t>Education Records</a:t>
            </a:r>
          </a:p>
          <a:p>
            <a:pPr lvl="3" eaLnBrk="1" hangingPunct="1">
              <a:lnSpc>
                <a:spcPct val="90000"/>
              </a:lnSpc>
              <a:buNone/>
              <a:defRPr/>
            </a:pPr>
            <a:endParaRPr lang="en-US" sz="1800" dirty="0" smtClean="0"/>
          </a:p>
          <a:p>
            <a:pPr eaLnBrk="1" hangingPunct="1">
              <a:lnSpc>
                <a:spcPct val="90000"/>
              </a:lnSpc>
              <a:defRPr/>
            </a:pPr>
            <a:r>
              <a:rPr lang="en-US" sz="2800" dirty="0" smtClean="0"/>
              <a:t>The Current FERPA Business Process</a:t>
            </a:r>
          </a:p>
          <a:p>
            <a:pPr lvl="3" eaLnBrk="1" hangingPunct="1">
              <a:lnSpc>
                <a:spcPct val="90000"/>
              </a:lnSpc>
              <a:defRPr/>
            </a:pPr>
            <a:r>
              <a:rPr lang="en-US" sz="1800" dirty="0"/>
              <a:t>Directory Information </a:t>
            </a:r>
          </a:p>
          <a:p>
            <a:pPr lvl="3" eaLnBrk="1" hangingPunct="1">
              <a:lnSpc>
                <a:spcPct val="90000"/>
              </a:lnSpc>
              <a:defRPr/>
            </a:pPr>
            <a:r>
              <a:rPr lang="en-US" sz="1800" dirty="0"/>
              <a:t>FERPA Compliance </a:t>
            </a:r>
          </a:p>
          <a:p>
            <a:pPr lvl="3" eaLnBrk="1" hangingPunct="1">
              <a:lnSpc>
                <a:spcPct val="90000"/>
              </a:lnSpc>
              <a:defRPr/>
            </a:pPr>
            <a:r>
              <a:rPr lang="en-US" sz="1800" dirty="0"/>
              <a:t>Annual Notification </a:t>
            </a:r>
          </a:p>
          <a:p>
            <a:pPr lvl="3" eaLnBrk="1" hangingPunct="1">
              <a:lnSpc>
                <a:spcPct val="90000"/>
              </a:lnSpc>
              <a:defRPr/>
            </a:pPr>
            <a:r>
              <a:rPr lang="en-US" sz="1800" dirty="0"/>
              <a:t>FERPA in </a:t>
            </a:r>
            <a:r>
              <a:rPr lang="en-US" sz="1800" dirty="0" smtClean="0"/>
              <a:t>PAWS</a:t>
            </a:r>
          </a:p>
          <a:p>
            <a:pPr eaLnBrk="1" hangingPunct="1">
              <a:lnSpc>
                <a:spcPct val="90000"/>
              </a:lnSpc>
              <a:defRPr/>
            </a:pPr>
            <a:r>
              <a:rPr lang="en-US" sz="2800" dirty="0" smtClean="0"/>
              <a:t>FERPA </a:t>
            </a:r>
            <a:r>
              <a:rPr lang="en-US" sz="2800" dirty="0"/>
              <a:t>Policy Compliance </a:t>
            </a:r>
            <a:r>
              <a:rPr lang="en-US" sz="2800" dirty="0" smtClean="0"/>
              <a:t>Office</a:t>
            </a:r>
            <a:endParaRPr lang="en-US" sz="2800" dirty="0"/>
          </a:p>
          <a:p>
            <a:pPr lvl="3" eaLnBrk="1" hangingPunct="1">
              <a:lnSpc>
                <a:spcPct val="90000"/>
              </a:lnSpc>
              <a:defRPr/>
            </a:pPr>
            <a:r>
              <a:rPr lang="en-US" sz="1800" dirty="0"/>
              <a:t>TCNJ student privacy page</a:t>
            </a:r>
          </a:p>
          <a:p>
            <a:pPr lvl="3" eaLnBrk="1" hangingPunct="1">
              <a:lnSpc>
                <a:spcPct val="90000"/>
              </a:lnSpc>
              <a:defRPr/>
            </a:pPr>
            <a:r>
              <a:rPr lang="en-US" sz="1800" dirty="0" smtClean="0"/>
              <a:t>FERPA tutorial</a:t>
            </a:r>
            <a:endParaRPr lang="en-US" sz="2800" dirty="0" smtClean="0"/>
          </a:p>
          <a:p>
            <a:pPr marL="0" indent="0" eaLnBrk="1" hangingPunct="1">
              <a:lnSpc>
                <a:spcPct val="90000"/>
              </a:lnSpc>
              <a:buNone/>
              <a:defRPr/>
            </a:pPr>
            <a:r>
              <a:rPr lang="en-US" sz="2800" dirty="0" smtClean="0"/>
              <a:t>	     </a:t>
            </a:r>
          </a:p>
        </p:txBody>
      </p:sp>
      <p:pic>
        <p:nvPicPr>
          <p:cNvPr id="3076" name="Picture 4" descr="MCAN01285_0000[1]"/>
          <p:cNvPicPr>
            <a:picLocks noGrp="1" noChangeAspect="1" noChangeArrowheads="1"/>
          </p:cNvPicPr>
          <p:nvPr>
            <p:ph sz="quarter" idx="2"/>
          </p:nvPr>
        </p:nvPicPr>
        <p:blipFill>
          <a:blip r:embed="rId3" cstate="print"/>
          <a:srcRect/>
          <a:stretch>
            <a:fillRect/>
          </a:stretch>
        </p:blipFill>
        <p:spPr>
          <a:xfrm>
            <a:off x="1524000" y="304800"/>
            <a:ext cx="1447800" cy="1416050"/>
          </a:xfrm>
          <a:noFill/>
        </p:spPr>
      </p:pic>
      <p:pic>
        <p:nvPicPr>
          <p:cNvPr id="3077" name="Picture 6" descr="MCj00884460000[1]"/>
          <p:cNvPicPr>
            <a:picLocks noGrp="1" noChangeAspect="1" noChangeArrowheads="1"/>
          </p:cNvPicPr>
          <p:nvPr>
            <p:ph sz="quarter" idx="3"/>
          </p:nvPr>
        </p:nvPicPr>
        <p:blipFill>
          <a:blip r:embed="rId4" cstate="print"/>
          <a:srcRect/>
          <a:stretch>
            <a:fillRect/>
          </a:stretch>
        </p:blipFill>
        <p:spPr>
          <a:xfrm>
            <a:off x="6324600" y="533400"/>
            <a:ext cx="1282700" cy="1371600"/>
          </a:xfrm>
          <a:noFill/>
        </p:spPr>
      </p:pic>
      <p:pic>
        <p:nvPicPr>
          <p:cNvPr id="3078" name="Picture 8" descr="MCAN04394_0000[1]"/>
          <p:cNvPicPr>
            <a:picLocks noChangeAspect="1" noChangeArrowheads="1"/>
          </p:cNvPicPr>
          <p:nvPr/>
        </p:nvPicPr>
        <p:blipFill>
          <a:blip r:embed="rId5" cstate="print"/>
          <a:srcRect/>
          <a:stretch>
            <a:fillRect/>
          </a:stretch>
        </p:blipFill>
        <p:spPr bwMode="auto">
          <a:xfrm>
            <a:off x="7920038" y="3028950"/>
            <a:ext cx="917575" cy="922338"/>
          </a:xfrm>
          <a:prstGeom prst="rect">
            <a:avLst/>
          </a:prstGeom>
          <a:noFill/>
          <a:ln w="9525">
            <a:noFill/>
            <a:miter lim="800000"/>
            <a:headEnd/>
            <a:tailEnd/>
          </a:ln>
        </p:spPr>
      </p:pic>
      <p:pic>
        <p:nvPicPr>
          <p:cNvPr id="3079" name="Picture 9" descr="MCAN04394_0000[1]"/>
          <p:cNvPicPr>
            <a:picLocks noChangeAspect="1" noChangeArrowheads="1"/>
          </p:cNvPicPr>
          <p:nvPr/>
        </p:nvPicPr>
        <p:blipFill>
          <a:blip r:embed="rId5" cstate="print"/>
          <a:srcRect/>
          <a:stretch>
            <a:fillRect/>
          </a:stretch>
        </p:blipFill>
        <p:spPr bwMode="auto">
          <a:xfrm>
            <a:off x="6911975" y="4746625"/>
            <a:ext cx="917575" cy="922338"/>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609600"/>
            <a:ext cx="7467600" cy="1384995"/>
          </a:xfrm>
          <a:prstGeom prst="rect">
            <a:avLst/>
          </a:prstGeom>
          <a:noFill/>
        </p:spPr>
        <p:txBody>
          <a:bodyPr wrap="square" rtlCol="0">
            <a:spAutoFit/>
          </a:bodyPr>
          <a:lstStyle/>
          <a:p>
            <a:pPr algn="ctr"/>
            <a:r>
              <a:rPr lang="en-US" sz="2800" b="1" u="sng" dirty="0" smtClean="0">
                <a:solidFill>
                  <a:schemeClr val="accent1">
                    <a:lumMod val="60000"/>
                    <a:lumOff val="40000"/>
                  </a:schemeClr>
                </a:solidFill>
              </a:rPr>
              <a:t>HOW TO IDENTIFY A STUDENT WHO HAS RESTRICTED THE RELEASE OF</a:t>
            </a:r>
          </a:p>
          <a:p>
            <a:pPr algn="ctr"/>
            <a:r>
              <a:rPr lang="en-US" sz="2800" b="1" u="sng" dirty="0" smtClean="0">
                <a:solidFill>
                  <a:schemeClr val="accent1">
                    <a:lumMod val="60000"/>
                    <a:lumOff val="40000"/>
                  </a:schemeClr>
                </a:solidFill>
              </a:rPr>
              <a:t> DIRECTORY INFORMATION </a:t>
            </a:r>
            <a:endParaRPr lang="en-US" sz="2800" u="sng" dirty="0">
              <a:solidFill>
                <a:schemeClr val="accent1">
                  <a:lumMod val="60000"/>
                  <a:lumOff val="40000"/>
                </a:schemeClr>
              </a:solidFill>
            </a:endParaRPr>
          </a:p>
        </p:txBody>
      </p:sp>
      <p:pic>
        <p:nvPicPr>
          <p:cNvPr id="1027" name="Picture 3"/>
          <p:cNvPicPr>
            <a:picLocks noChangeAspect="1" noChangeArrowheads="1"/>
          </p:cNvPicPr>
          <p:nvPr/>
        </p:nvPicPr>
        <p:blipFill>
          <a:blip r:embed="rId3" cstate="print"/>
          <a:srcRect r="2675" b="5039"/>
          <a:stretch>
            <a:fillRect/>
          </a:stretch>
        </p:blipFill>
        <p:spPr bwMode="auto">
          <a:xfrm>
            <a:off x="235756" y="2590800"/>
            <a:ext cx="8755844" cy="4206240"/>
          </a:xfrm>
          <a:prstGeom prst="rect">
            <a:avLst/>
          </a:prstGeom>
          <a:noFill/>
          <a:ln w="9525">
            <a:noFill/>
            <a:miter lim="800000"/>
            <a:headEnd/>
            <a:tailEnd/>
          </a:ln>
          <a:effectLst/>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5000" fill="hold"/>
                                        <p:tgtEl>
                                          <p:spTgt spid="1027"/>
                                        </p:tgtEl>
                                        <p:attrNameLst>
                                          <p:attrName>ppt_w</p:attrName>
                                        </p:attrNameLst>
                                      </p:cBhvr>
                                      <p:tavLst>
                                        <p:tav tm="0">
                                          <p:val>
                                            <p:fltVal val="0"/>
                                          </p:val>
                                        </p:tav>
                                        <p:tav tm="100000">
                                          <p:val>
                                            <p:strVal val="#ppt_w"/>
                                          </p:val>
                                        </p:tav>
                                      </p:tavLst>
                                    </p:anim>
                                    <p:anim calcmode="lin" valueType="num">
                                      <p:cBhvr>
                                        <p:cTn id="8" dur="5000" fill="hold"/>
                                        <p:tgtEl>
                                          <p:spTgt spid="10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8600" y="1143000"/>
            <a:ext cx="8653346" cy="1828800"/>
          </a:xfrm>
          <a:prstGeom prst="rect">
            <a:avLst/>
          </a:prstGeom>
          <a:noFill/>
          <a:ln w="9525">
            <a:noFill/>
            <a:miter lim="800000"/>
            <a:headEnd/>
            <a:tailEnd/>
          </a:ln>
          <a:effectLst/>
        </p:spPr>
      </p:pic>
      <p:sp>
        <p:nvSpPr>
          <p:cNvPr id="5" name="Rectangle 4"/>
          <p:cNvSpPr/>
          <p:nvPr/>
        </p:nvSpPr>
        <p:spPr>
          <a:xfrm>
            <a:off x="1600200" y="228600"/>
            <a:ext cx="5793574" cy="640080"/>
          </a:xfrm>
          <a:prstGeom prst="rect">
            <a:avLst/>
          </a:prstGeom>
          <a:noFill/>
        </p:spPr>
        <p:txBody>
          <a:bodyPr wrap="none" lIns="91440" tIns="45720" rIns="91440" bIns="45720">
            <a:spAutoFit/>
          </a:bodyPr>
          <a:lstStyle/>
          <a:p>
            <a:pPr algn="ctr"/>
            <a:r>
              <a:rPr lang="en-US" sz="5400" b="1" cap="none" spc="0" dirty="0" smtClean="0">
                <a:ln w="28575">
                  <a:solidFill>
                    <a:schemeClr val="accent1">
                      <a:lumMod val="60000"/>
                      <a:lumOff val="40000"/>
                    </a:schemeClr>
                  </a:solidFill>
                  <a:prstDash val="solid"/>
                  <a:miter lim="800000"/>
                </a:ln>
                <a:noFill/>
                <a:effectLst>
                  <a:outerShdw blurRad="25500" dist="23000" dir="7020000" algn="tl">
                    <a:srgbClr val="000000">
                      <a:alpha val="50000"/>
                    </a:srgbClr>
                  </a:outerShdw>
                </a:effectLst>
              </a:rPr>
              <a:t>Auxiliary Access</a:t>
            </a:r>
            <a:endParaRPr lang="en-US" sz="5400" b="1" cap="none" spc="0" dirty="0">
              <a:ln w="28575">
                <a:solidFill>
                  <a:schemeClr val="accent1">
                    <a:lumMod val="60000"/>
                    <a:lumOff val="40000"/>
                  </a:schemeClr>
                </a:solidFill>
                <a:prstDash val="solid"/>
                <a:miter lim="800000"/>
              </a:ln>
              <a:noFill/>
              <a:effectLst>
                <a:outerShdw blurRad="25500" dist="23000" dir="7020000" algn="tl">
                  <a:srgbClr val="000000">
                    <a:alpha val="50000"/>
                  </a:srgbClr>
                </a:outerShdw>
              </a:effectLst>
            </a:endParaRPr>
          </a:p>
        </p:txBody>
      </p:sp>
      <p:sp>
        <p:nvSpPr>
          <p:cNvPr id="6" name="TextBox 5"/>
          <p:cNvSpPr txBox="1"/>
          <p:nvPr/>
        </p:nvSpPr>
        <p:spPr>
          <a:xfrm>
            <a:off x="762000" y="3352800"/>
            <a:ext cx="7467600" cy="2862322"/>
          </a:xfrm>
          <a:prstGeom prst="rect">
            <a:avLst/>
          </a:prstGeom>
          <a:noFill/>
        </p:spPr>
        <p:txBody>
          <a:bodyPr wrap="square" rtlCol="0">
            <a:spAutoFit/>
          </a:bodyPr>
          <a:lstStyle/>
          <a:p>
            <a:endParaRPr lang="en-US" sz="2000" dirty="0" smtClean="0"/>
          </a:p>
          <a:p>
            <a:r>
              <a:rPr lang="en-US" sz="2000" dirty="0" smtClean="0"/>
              <a:t>On the resulting page, you can search by the following fields:</a:t>
            </a:r>
          </a:p>
          <a:p>
            <a:r>
              <a:rPr lang="en-US" sz="2000" dirty="0" smtClean="0"/>
              <a:t> </a:t>
            </a:r>
          </a:p>
          <a:p>
            <a:r>
              <a:rPr lang="en-US" sz="2000" dirty="0" smtClean="0"/>
              <a:t>a. </a:t>
            </a:r>
            <a:r>
              <a:rPr lang="en-US" sz="2000" b="1" dirty="0" smtClean="0"/>
              <a:t>ID = Student’s PAWS ID </a:t>
            </a:r>
          </a:p>
          <a:p>
            <a:r>
              <a:rPr lang="fr-FR" sz="2000" dirty="0" smtClean="0"/>
              <a:t>b. </a:t>
            </a:r>
            <a:r>
              <a:rPr lang="fr-FR" sz="2000" b="1" dirty="0" smtClean="0"/>
              <a:t>User ID = Aux </a:t>
            </a:r>
            <a:r>
              <a:rPr lang="fr-FR" sz="2000" b="1" dirty="0" err="1" smtClean="0"/>
              <a:t>Username</a:t>
            </a:r>
            <a:r>
              <a:rPr lang="fr-FR" sz="2000" b="1" dirty="0" smtClean="0"/>
              <a:t> </a:t>
            </a:r>
          </a:p>
          <a:p>
            <a:r>
              <a:rPr lang="en-US" sz="2000" dirty="0" smtClean="0"/>
              <a:t>c. </a:t>
            </a:r>
            <a:r>
              <a:rPr lang="en-US" sz="2000" b="1" dirty="0" smtClean="0"/>
              <a:t>Title = Auxiliary User’s name </a:t>
            </a:r>
          </a:p>
          <a:p>
            <a:r>
              <a:rPr lang="en-US" sz="2000" dirty="0" smtClean="0"/>
              <a:t>d. </a:t>
            </a:r>
            <a:r>
              <a:rPr lang="en-US" sz="2000" b="1" dirty="0" smtClean="0"/>
              <a:t>Last Name = Student’s Last Name </a:t>
            </a:r>
          </a:p>
          <a:p>
            <a:r>
              <a:rPr lang="en-US" sz="2000" dirty="0" smtClean="0"/>
              <a:t>e. </a:t>
            </a:r>
            <a:r>
              <a:rPr lang="en-US" sz="2000" b="1" dirty="0" smtClean="0"/>
              <a:t>First Name = Student’s First Name </a:t>
            </a:r>
          </a:p>
          <a:p>
            <a:endParaRPr lang="en-US" sz="2000" dirty="0"/>
          </a:p>
        </p:txBody>
      </p:sp>
    </p:spTree>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228600"/>
            <a:ext cx="5793573" cy="923330"/>
          </a:xfrm>
          <a:prstGeom prst="rect">
            <a:avLst/>
          </a:prstGeom>
          <a:noFill/>
        </p:spPr>
        <p:txBody>
          <a:bodyPr wrap="none" lIns="91440" tIns="45720" rIns="91440" bIns="45720">
            <a:spAutoFit/>
          </a:bodyPr>
          <a:lstStyle/>
          <a:p>
            <a:pPr algn="ctr"/>
            <a:r>
              <a:rPr lang="en-US" sz="5400" b="1" cap="none" spc="0" dirty="0" smtClean="0">
                <a:ln w="28575">
                  <a:solidFill>
                    <a:schemeClr val="accent1">
                      <a:lumMod val="60000"/>
                      <a:lumOff val="40000"/>
                    </a:schemeClr>
                  </a:solidFill>
                  <a:prstDash val="solid"/>
                  <a:miter lim="800000"/>
                </a:ln>
                <a:noFill/>
                <a:effectLst>
                  <a:outerShdw blurRad="25500" dist="23000" dir="7020000" algn="tl">
                    <a:srgbClr val="000000">
                      <a:alpha val="50000"/>
                    </a:srgbClr>
                  </a:outerShdw>
                </a:effectLst>
              </a:rPr>
              <a:t>Auxiliary Access</a:t>
            </a:r>
            <a:endParaRPr lang="en-US" sz="5400" b="1" cap="none" spc="0" dirty="0">
              <a:ln w="28575">
                <a:solidFill>
                  <a:schemeClr val="accent1">
                    <a:lumMod val="60000"/>
                    <a:lumOff val="40000"/>
                  </a:schemeClr>
                </a:solidFill>
                <a:prstDash val="solid"/>
                <a:miter lim="800000"/>
              </a:ln>
              <a:noFill/>
              <a:effectLst>
                <a:outerShdw blurRad="25500" dist="23000" dir="7020000" algn="tl">
                  <a:srgbClr val="000000">
                    <a:alpha val="50000"/>
                  </a:srgbClr>
                </a:outerShdw>
              </a:effectLst>
            </a:endParaRPr>
          </a:p>
        </p:txBody>
      </p:sp>
      <p:pic>
        <p:nvPicPr>
          <p:cNvPr id="3075" name="Picture 3"/>
          <p:cNvPicPr>
            <a:picLocks noChangeAspect="1" noChangeArrowheads="1"/>
          </p:cNvPicPr>
          <p:nvPr/>
        </p:nvPicPr>
        <p:blipFill>
          <a:blip r:embed="rId2" cstate="print"/>
          <a:srcRect/>
          <a:stretch>
            <a:fillRect/>
          </a:stretch>
        </p:blipFill>
        <p:spPr bwMode="auto">
          <a:xfrm>
            <a:off x="777835" y="1295400"/>
            <a:ext cx="7908965" cy="5486400"/>
          </a:xfrm>
          <a:prstGeom prst="rect">
            <a:avLst/>
          </a:prstGeom>
          <a:noFill/>
          <a:ln w="9525">
            <a:noFill/>
            <a:miter lim="800000"/>
            <a:headEnd/>
            <a:tailEnd/>
          </a:ln>
          <a:effectLst/>
        </p:spPr>
      </p:pic>
      <p:pic>
        <p:nvPicPr>
          <p:cNvPr id="7" name="Picture 2"/>
          <p:cNvPicPr>
            <a:picLocks noChangeAspect="1" noChangeArrowheads="1"/>
          </p:cNvPicPr>
          <p:nvPr/>
        </p:nvPicPr>
        <p:blipFill>
          <a:blip r:embed="rId3" cstate="print"/>
          <a:srcRect/>
          <a:stretch>
            <a:fillRect/>
          </a:stretch>
        </p:blipFill>
        <p:spPr bwMode="auto">
          <a:xfrm>
            <a:off x="457200" y="1295400"/>
            <a:ext cx="7938971" cy="5486400"/>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23" presetClass="entr" presetSubtype="16" fill="hold" nodeType="withEffect">
                                  <p:stCondLst>
                                    <p:cond delay="0"/>
                                  </p:stCondLst>
                                  <p:childTnLst>
                                    <p:set>
                                      <p:cBhvr>
                                        <p:cTn id="8" dur="1" fill="hold">
                                          <p:stCondLst>
                                            <p:cond delay="0"/>
                                          </p:stCondLst>
                                        </p:cTn>
                                        <p:tgtEl>
                                          <p:spTgt spid="3075"/>
                                        </p:tgtEl>
                                        <p:attrNameLst>
                                          <p:attrName>style.visibility</p:attrName>
                                        </p:attrNameLst>
                                      </p:cBhvr>
                                      <p:to>
                                        <p:strVal val="visible"/>
                                      </p:to>
                                    </p:set>
                                    <p:anim calcmode="lin" valueType="num">
                                      <p:cBhvr>
                                        <p:cTn id="9" dur="3000" fill="hold"/>
                                        <p:tgtEl>
                                          <p:spTgt spid="3075"/>
                                        </p:tgtEl>
                                        <p:attrNameLst>
                                          <p:attrName>ppt_w</p:attrName>
                                        </p:attrNameLst>
                                      </p:cBhvr>
                                      <p:tavLst>
                                        <p:tav tm="0">
                                          <p:val>
                                            <p:fltVal val="0"/>
                                          </p:val>
                                        </p:tav>
                                        <p:tav tm="100000">
                                          <p:val>
                                            <p:strVal val="#ppt_w"/>
                                          </p:val>
                                        </p:tav>
                                      </p:tavLst>
                                    </p:anim>
                                    <p:anim calcmode="lin" valueType="num">
                                      <p:cBhvr>
                                        <p:cTn id="10" dur="3000" fill="hold"/>
                                        <p:tgtEl>
                                          <p:spTgt spid="3075"/>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3000" fill="hold"/>
                                        <p:tgtEl>
                                          <p:spTgt spid="7"/>
                                        </p:tgtEl>
                                        <p:attrNameLst>
                                          <p:attrName>ppt_w</p:attrName>
                                        </p:attrNameLst>
                                      </p:cBhvr>
                                      <p:tavLst>
                                        <p:tav tm="0">
                                          <p:val>
                                            <p:fltVal val="0"/>
                                          </p:val>
                                        </p:tav>
                                        <p:tav tm="100000">
                                          <p:val>
                                            <p:strVal val="#ppt_w"/>
                                          </p:val>
                                        </p:tav>
                                      </p:tavLst>
                                    </p:anim>
                                    <p:anim calcmode="lin" valueType="num">
                                      <p:cBhvr>
                                        <p:cTn id="16" dur="3000" fill="hold"/>
                                        <p:tgtEl>
                                          <p:spTgt spid="7"/>
                                        </p:tgtEl>
                                        <p:attrNameLst>
                                          <p:attrName>ppt_h</p:attrName>
                                        </p:attrNameLst>
                                      </p:cBhvr>
                                      <p:tavLst>
                                        <p:tav tm="0">
                                          <p:val>
                                            <p:fltVal val="0"/>
                                          </p:val>
                                        </p:tav>
                                        <p:tav tm="100000">
                                          <p:val>
                                            <p:strVal val="#ppt_h"/>
                                          </p:val>
                                        </p:tav>
                                      </p:tavLst>
                                    </p:anim>
                                    <p:animEffect transition="in" filter="fade">
                                      <p:cBhvr>
                                        <p:cTn id="1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533400"/>
            <a:ext cx="8229600" cy="1752600"/>
          </a:xfrm>
        </p:spPr>
        <p:txBody>
          <a:bodyPr/>
          <a:lstStyle/>
          <a:p>
            <a:pPr eaLnBrk="1" hangingPunct="1">
              <a:defRPr/>
            </a:pPr>
            <a:r>
              <a:rPr lang="en-US" sz="2400" b="1" dirty="0" smtClean="0">
                <a:solidFill>
                  <a:schemeClr val="accent1">
                    <a:lumMod val="60000"/>
                    <a:lumOff val="40000"/>
                  </a:schemeClr>
                </a:solidFill>
              </a:rPr>
              <a:t>Family Policy Compliance Office</a:t>
            </a:r>
            <a:br>
              <a:rPr lang="en-US" sz="2400" b="1" dirty="0" smtClean="0">
                <a:solidFill>
                  <a:schemeClr val="accent1">
                    <a:lumMod val="60000"/>
                    <a:lumOff val="40000"/>
                  </a:schemeClr>
                </a:solidFill>
              </a:rPr>
            </a:br>
            <a:r>
              <a:rPr lang="en-US" sz="2400" b="1" dirty="0" smtClean="0">
                <a:solidFill>
                  <a:schemeClr val="accent1">
                    <a:lumMod val="60000"/>
                    <a:lumOff val="40000"/>
                  </a:schemeClr>
                </a:solidFill>
              </a:rPr>
              <a:t>U.S. Department Education</a:t>
            </a:r>
            <a:br>
              <a:rPr lang="en-US" sz="2400" b="1" dirty="0" smtClean="0">
                <a:solidFill>
                  <a:schemeClr val="accent1">
                    <a:lumMod val="60000"/>
                    <a:lumOff val="40000"/>
                  </a:schemeClr>
                </a:solidFill>
              </a:rPr>
            </a:br>
            <a:r>
              <a:rPr lang="en-US" sz="2400" b="1" dirty="0" smtClean="0">
                <a:solidFill>
                  <a:schemeClr val="accent1">
                    <a:lumMod val="60000"/>
                    <a:lumOff val="40000"/>
                  </a:schemeClr>
                </a:solidFill>
              </a:rPr>
              <a:t>400 Maryland Avenue, S.W.</a:t>
            </a:r>
            <a:br>
              <a:rPr lang="en-US" sz="2400" b="1" dirty="0" smtClean="0">
                <a:solidFill>
                  <a:schemeClr val="accent1">
                    <a:lumMod val="60000"/>
                    <a:lumOff val="40000"/>
                  </a:schemeClr>
                </a:solidFill>
              </a:rPr>
            </a:br>
            <a:r>
              <a:rPr lang="en-US" sz="2400" b="1" dirty="0" smtClean="0">
                <a:solidFill>
                  <a:schemeClr val="accent1">
                    <a:lumMod val="60000"/>
                    <a:lumOff val="40000"/>
                  </a:schemeClr>
                </a:solidFill>
              </a:rPr>
              <a:t>Washington, D.C. 20202-4605</a:t>
            </a:r>
            <a:r>
              <a:rPr lang="en-US" sz="2400" dirty="0" smtClean="0">
                <a:solidFill>
                  <a:schemeClr val="accent1">
                    <a:lumMod val="60000"/>
                    <a:lumOff val="40000"/>
                  </a:schemeClr>
                </a:solidFill>
              </a:rPr>
              <a:t/>
            </a:r>
            <a:br>
              <a:rPr lang="en-US" sz="2400" dirty="0" smtClean="0">
                <a:solidFill>
                  <a:schemeClr val="accent1">
                    <a:lumMod val="60000"/>
                    <a:lumOff val="40000"/>
                  </a:schemeClr>
                </a:solidFill>
              </a:rPr>
            </a:br>
            <a:endParaRPr lang="en-US" sz="2400" dirty="0" smtClean="0">
              <a:solidFill>
                <a:schemeClr val="accent1">
                  <a:lumMod val="60000"/>
                  <a:lumOff val="40000"/>
                </a:schemeClr>
              </a:solidFill>
            </a:endParaRPr>
          </a:p>
        </p:txBody>
      </p:sp>
      <p:sp>
        <p:nvSpPr>
          <p:cNvPr id="167939" name="Rectangle 3"/>
          <p:cNvSpPr>
            <a:spLocks noGrp="1" noChangeArrowheads="1"/>
          </p:cNvSpPr>
          <p:nvPr>
            <p:ph type="body" idx="1"/>
          </p:nvPr>
        </p:nvSpPr>
        <p:spPr>
          <a:xfrm>
            <a:off x="457200" y="2438400"/>
            <a:ext cx="8229600" cy="3810000"/>
          </a:xfrm>
        </p:spPr>
        <p:txBody>
          <a:bodyPr/>
          <a:lstStyle/>
          <a:p>
            <a:pPr eaLnBrk="1" hangingPunct="1">
              <a:lnSpc>
                <a:spcPct val="90000"/>
              </a:lnSpc>
              <a:spcAft>
                <a:spcPts val="1200"/>
              </a:spcAft>
              <a:defRPr/>
            </a:pPr>
            <a:r>
              <a:rPr lang="en-US" sz="2400" dirty="0" smtClean="0"/>
              <a:t>FPCO is responsible for all matters related to the administration of FERPA and the monitoring of FERPA compliance </a:t>
            </a:r>
          </a:p>
          <a:p>
            <a:pPr eaLnBrk="1" hangingPunct="1">
              <a:lnSpc>
                <a:spcPct val="90000"/>
              </a:lnSpc>
              <a:spcAft>
                <a:spcPts val="1200"/>
              </a:spcAft>
              <a:defRPr/>
            </a:pPr>
            <a:r>
              <a:rPr lang="en-US" sz="2400" dirty="0" smtClean="0"/>
              <a:t>FPCO is sensitive to the issues facing Institutions in FERPA Compliance vis-à-vis technology</a:t>
            </a:r>
          </a:p>
          <a:p>
            <a:pPr eaLnBrk="1" hangingPunct="1">
              <a:lnSpc>
                <a:spcPct val="90000"/>
              </a:lnSpc>
              <a:spcAft>
                <a:spcPts val="1200"/>
              </a:spcAft>
              <a:defRPr/>
            </a:pPr>
            <a:r>
              <a:rPr lang="en-US" sz="2400" dirty="0" smtClean="0"/>
              <a:t>FPCO advocated and won legislative approval to use PINs &amp; other e-signatures to satisfy FERPA consent requirements. </a:t>
            </a:r>
          </a:p>
          <a:p>
            <a:pPr eaLnBrk="1" hangingPunct="1">
              <a:lnSpc>
                <a:spcPct val="90000"/>
              </a:lnSpc>
              <a:spcAft>
                <a:spcPts val="1200"/>
              </a:spcAft>
              <a:defRPr/>
            </a:pPr>
            <a:r>
              <a:rPr lang="en-US" sz="2400" dirty="0" smtClean="0"/>
              <a:t>Special ‘hotline’ email for college administrators ONLY</a:t>
            </a:r>
          </a:p>
        </p:txBody>
      </p:sp>
    </p:spTree>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ctrTitle"/>
          </p:nvPr>
        </p:nvSpPr>
        <p:spPr>
          <a:xfrm>
            <a:off x="457200" y="0"/>
            <a:ext cx="8229600" cy="1219200"/>
          </a:xfrm>
        </p:spPr>
        <p:txBody>
          <a:bodyPr/>
          <a:lstStyle/>
          <a:p>
            <a:pPr eaLnBrk="1" hangingPunct="1">
              <a:defRPr/>
            </a:pPr>
            <a:r>
              <a:rPr lang="en-US" u="sng" dirty="0" smtClean="0">
                <a:solidFill>
                  <a:schemeClr val="accent1">
                    <a:lumMod val="60000"/>
                    <a:lumOff val="40000"/>
                  </a:schemeClr>
                </a:solidFill>
              </a:rPr>
              <a:t>FERPA on the Web</a:t>
            </a:r>
          </a:p>
        </p:txBody>
      </p:sp>
      <p:pic>
        <p:nvPicPr>
          <p:cNvPr id="36868" name="Picture 6" descr="MCAN04487_0000[1]"/>
          <p:cNvPicPr>
            <a:picLocks noChangeAspect="1" noChangeArrowheads="1"/>
          </p:cNvPicPr>
          <p:nvPr/>
        </p:nvPicPr>
        <p:blipFill>
          <a:blip r:embed="rId3" cstate="print"/>
          <a:srcRect/>
          <a:stretch>
            <a:fillRect/>
          </a:stretch>
        </p:blipFill>
        <p:spPr bwMode="auto">
          <a:xfrm>
            <a:off x="5943600" y="4367629"/>
            <a:ext cx="2514600" cy="2071688"/>
          </a:xfrm>
          <a:prstGeom prst="rect">
            <a:avLst/>
          </a:prstGeom>
          <a:noFill/>
          <a:ln w="9525">
            <a:noFill/>
            <a:miter lim="800000"/>
            <a:headEnd/>
            <a:tailEnd/>
          </a:ln>
        </p:spPr>
      </p:pic>
      <p:sp>
        <p:nvSpPr>
          <p:cNvPr id="36869" name="TextBox 4"/>
          <p:cNvSpPr txBox="1">
            <a:spLocks noChangeArrowheads="1"/>
          </p:cNvSpPr>
          <p:nvPr/>
        </p:nvSpPr>
        <p:spPr bwMode="auto">
          <a:xfrm>
            <a:off x="0" y="1295400"/>
            <a:ext cx="9144000" cy="4278094"/>
          </a:xfrm>
          <a:prstGeom prst="rect">
            <a:avLst/>
          </a:prstGeom>
          <a:noFill/>
          <a:ln w="9525">
            <a:noFill/>
            <a:miter lim="800000"/>
            <a:headEnd/>
            <a:tailEnd/>
          </a:ln>
        </p:spPr>
        <p:txBody>
          <a:bodyPr wrap="square">
            <a:spAutoFit/>
          </a:bodyPr>
          <a:lstStyle/>
          <a:p>
            <a:r>
              <a:rPr lang="en-US" sz="1600" b="1" u="sng" dirty="0" smtClean="0"/>
              <a:t>TCNJ Student Privacy Page: </a:t>
            </a:r>
          </a:p>
          <a:p>
            <a:r>
              <a:rPr lang="en-US" sz="1600" b="1" dirty="0" smtClean="0">
                <a:hlinkClick r:id="rId4"/>
              </a:rPr>
              <a:t>http://recreg.pages.tcnj.edu/student-privacy-rights/</a:t>
            </a:r>
            <a:endParaRPr lang="en-US" sz="1600" b="1" dirty="0" smtClean="0"/>
          </a:p>
          <a:p>
            <a:endParaRPr lang="en-US" sz="1600" b="1" dirty="0" smtClean="0"/>
          </a:p>
          <a:p>
            <a:r>
              <a:rPr lang="en-US" sz="1600" b="1" u="sng" dirty="0" smtClean="0"/>
              <a:t>Tutorial: </a:t>
            </a:r>
          </a:p>
          <a:p>
            <a:r>
              <a:rPr lang="en-US" sz="1600" b="1" dirty="0" smtClean="0">
                <a:hlinkClick r:id="rId5"/>
              </a:rPr>
              <a:t>http://recreg.pages.tcnj.edu/ferpa-tutorial/</a:t>
            </a:r>
            <a:endParaRPr lang="en-US" sz="1600" b="1" dirty="0" smtClean="0"/>
          </a:p>
          <a:p>
            <a:endParaRPr lang="en-US" sz="1600" b="1" dirty="0" smtClean="0"/>
          </a:p>
          <a:p>
            <a:r>
              <a:rPr lang="en-US" sz="1600" b="1" dirty="0" smtClean="0"/>
              <a:t>FPCO</a:t>
            </a:r>
            <a:r>
              <a:rPr lang="en-US" sz="1600" b="1" u="sng" dirty="0" smtClean="0"/>
              <a:t>: </a:t>
            </a:r>
            <a:endParaRPr lang="en-US" sz="1600" b="1" u="sng" dirty="0"/>
          </a:p>
          <a:p>
            <a:r>
              <a:rPr lang="en-US" sz="1600" b="1" dirty="0" smtClean="0">
                <a:hlinkClick r:id="rId6"/>
              </a:rPr>
              <a:t>http://www2.ed.gov/policy/gen/guid/fpco/ferpa/index.html</a:t>
            </a:r>
            <a:endParaRPr lang="en-US" sz="1600" b="1" dirty="0"/>
          </a:p>
          <a:p>
            <a:endParaRPr lang="en-US" sz="1600" b="1" dirty="0" smtClean="0"/>
          </a:p>
          <a:p>
            <a:r>
              <a:rPr lang="en-US" sz="1600" b="1" dirty="0"/>
              <a:t>FERPA </a:t>
            </a:r>
            <a:r>
              <a:rPr lang="en-US" sz="1600" b="1" dirty="0" smtClean="0"/>
              <a:t>Statute</a:t>
            </a:r>
            <a:r>
              <a:rPr lang="en-US" sz="1600" b="1" u="sng" dirty="0" smtClean="0"/>
              <a:t>: </a:t>
            </a:r>
            <a:endParaRPr lang="en-US" sz="1600" b="1" u="sng" dirty="0"/>
          </a:p>
          <a:p>
            <a:r>
              <a:rPr lang="en-US" sz="1600" b="1" dirty="0" smtClean="0">
                <a:hlinkClick r:id="rId7"/>
              </a:rPr>
              <a:t>http://www.law.cornell.edu/uscode/text/20/1232g</a:t>
            </a:r>
            <a:endParaRPr lang="en-US" sz="1600" b="1" dirty="0"/>
          </a:p>
          <a:p>
            <a:endParaRPr lang="en-US" sz="1600" b="1" dirty="0" smtClean="0"/>
          </a:p>
          <a:p>
            <a:r>
              <a:rPr lang="en-US" sz="1600" b="1" dirty="0" smtClean="0"/>
              <a:t>FERPA Regulations</a:t>
            </a:r>
            <a:r>
              <a:rPr lang="en-US" sz="1600" b="1" u="sng" dirty="0" smtClean="0"/>
              <a:t>: </a:t>
            </a:r>
            <a:endParaRPr lang="en-US" sz="1600" b="1" u="sng" dirty="0"/>
          </a:p>
          <a:p>
            <a:r>
              <a:rPr lang="en-US" sz="1600" b="1" dirty="0" smtClean="0">
                <a:hlinkClick r:id="rId8"/>
              </a:rPr>
              <a:t>http://www2.ed.gov/policy/gen/reg/ferpa/index.html</a:t>
            </a:r>
            <a:endParaRPr lang="en-US" sz="1600" b="1" dirty="0"/>
          </a:p>
          <a:p>
            <a:endParaRPr lang="en-US" sz="1600" b="1" dirty="0" smtClean="0"/>
          </a:p>
          <a:p>
            <a:r>
              <a:rPr lang="en-US" sz="1600" b="1" u="sng" dirty="0" smtClean="0"/>
              <a:t>Email: </a:t>
            </a:r>
          </a:p>
          <a:p>
            <a:r>
              <a:rPr lang="en-US" sz="1600" b="1" dirty="0" smtClean="0"/>
              <a:t>recreg</a:t>
            </a:r>
            <a:r>
              <a:rPr lang="en-US" sz="1600" b="1" dirty="0" smtClean="0"/>
              <a:t>@tcnj.edu </a:t>
            </a:r>
            <a:endParaRPr lang="en-US" sz="1600" b="1" dirty="0"/>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z="4200" u="sng" dirty="0" smtClean="0">
                <a:solidFill>
                  <a:schemeClr val="accent1">
                    <a:lumMod val="60000"/>
                    <a:lumOff val="40000"/>
                  </a:schemeClr>
                </a:solidFill>
              </a:rPr>
              <a:t>What is FERPA?</a:t>
            </a:r>
            <a:r>
              <a:rPr lang="en-US" sz="4000" i="1" dirty="0" smtClean="0"/>
              <a:t/>
            </a:r>
            <a:br>
              <a:rPr lang="en-US" sz="4000" i="1" dirty="0" smtClean="0"/>
            </a:br>
            <a:r>
              <a:rPr lang="en-US" sz="2800" i="1" dirty="0" smtClean="0"/>
              <a:t>Family Educational Rights &amp; Privacy Act</a:t>
            </a:r>
            <a:r>
              <a:rPr lang="en-US" sz="4000" i="1" dirty="0" smtClean="0"/>
              <a:t> </a:t>
            </a:r>
            <a:br>
              <a:rPr lang="en-US" sz="4000" i="1" dirty="0" smtClean="0"/>
            </a:br>
            <a:r>
              <a:rPr lang="en-US" sz="2400" i="1" dirty="0" smtClean="0"/>
              <a:t>aka “Buckley Amendment”</a:t>
            </a:r>
          </a:p>
        </p:txBody>
      </p:sp>
      <p:sp>
        <p:nvSpPr>
          <p:cNvPr id="48131" name="Rectangle 3"/>
          <p:cNvSpPr>
            <a:spLocks noGrp="1" noChangeArrowheads="1"/>
          </p:cNvSpPr>
          <p:nvPr>
            <p:ph type="body" idx="1"/>
          </p:nvPr>
        </p:nvSpPr>
        <p:spPr>
          <a:xfrm>
            <a:off x="457200" y="2209800"/>
            <a:ext cx="8229600" cy="4114800"/>
          </a:xfrm>
        </p:spPr>
        <p:txBody>
          <a:bodyPr/>
          <a:lstStyle/>
          <a:p>
            <a:pPr eaLnBrk="1" hangingPunct="1">
              <a:lnSpc>
                <a:spcPct val="90000"/>
              </a:lnSpc>
              <a:defRPr/>
            </a:pPr>
            <a:r>
              <a:rPr lang="en-US" dirty="0" smtClean="0"/>
              <a:t>Federal Statute</a:t>
            </a:r>
          </a:p>
          <a:p>
            <a:pPr eaLnBrk="1" hangingPunct="1">
              <a:lnSpc>
                <a:spcPct val="90000"/>
              </a:lnSpc>
              <a:defRPr/>
            </a:pPr>
            <a:r>
              <a:rPr lang="en-US" dirty="0" smtClean="0"/>
              <a:t>Part of a larger body of privacy legislation</a:t>
            </a:r>
          </a:p>
          <a:p>
            <a:pPr eaLnBrk="1" hangingPunct="1">
              <a:lnSpc>
                <a:spcPct val="90000"/>
              </a:lnSpc>
              <a:defRPr/>
            </a:pPr>
            <a:r>
              <a:rPr lang="en-US" dirty="0" smtClean="0"/>
              <a:t>Adopted in 1974 and revised numerous times - </a:t>
            </a:r>
            <a:r>
              <a:rPr lang="en-US" sz="2800" i="1" dirty="0" smtClean="0"/>
              <a:t>Created by the Baby Boomers who are now the Helicopter Parents</a:t>
            </a:r>
            <a:r>
              <a:rPr lang="en-US" dirty="0" smtClean="0"/>
              <a:t>  </a:t>
            </a:r>
          </a:p>
          <a:p>
            <a:pPr eaLnBrk="1" hangingPunct="1">
              <a:lnSpc>
                <a:spcPct val="90000"/>
              </a:lnSpc>
              <a:defRPr/>
            </a:pPr>
            <a:r>
              <a:rPr lang="en-US" dirty="0" smtClean="0"/>
              <a:t>Guides us on how we manage the privacy of student records</a:t>
            </a:r>
          </a:p>
          <a:p>
            <a:pPr eaLnBrk="1" hangingPunct="1">
              <a:lnSpc>
                <a:spcPct val="90000"/>
              </a:lnSpc>
              <a:defRPr/>
            </a:pPr>
            <a:r>
              <a:rPr lang="en-US" dirty="0" smtClean="0"/>
              <a:t>Institutional Obligations</a:t>
            </a:r>
          </a:p>
        </p:txBody>
      </p:sp>
      <p:pic>
        <p:nvPicPr>
          <p:cNvPr id="4101" name="Picture 6" descr="MCAN04394_0000[1]"/>
          <p:cNvPicPr>
            <a:picLocks noChangeAspect="1" noChangeArrowheads="1"/>
          </p:cNvPicPr>
          <p:nvPr/>
        </p:nvPicPr>
        <p:blipFill>
          <a:blip r:embed="rId4" cstate="print"/>
          <a:srcRect/>
          <a:stretch>
            <a:fillRect/>
          </a:stretch>
        </p:blipFill>
        <p:spPr bwMode="auto">
          <a:xfrm>
            <a:off x="8150225" y="5859462"/>
            <a:ext cx="917575" cy="922338"/>
          </a:xfrm>
          <a:prstGeom prst="rect">
            <a:avLst/>
          </a:prstGeom>
          <a:noFill/>
          <a:ln w="9525">
            <a:noFill/>
            <a:miter lim="800000"/>
            <a:headEnd/>
            <a:tailEnd/>
          </a:ln>
        </p:spPr>
      </p:pic>
      <p:pic>
        <p:nvPicPr>
          <p:cNvPr id="7" name="Picture 6" descr="helico-08.gif"/>
          <p:cNvPicPr>
            <a:picLocks noChangeAspect="1"/>
          </p:cNvPicPr>
          <p:nvPr/>
        </p:nvPicPr>
        <p:blipFill>
          <a:blip r:embed="rId5" cstate="print"/>
          <a:stretch>
            <a:fillRect/>
          </a:stretch>
        </p:blipFill>
        <p:spPr>
          <a:xfrm>
            <a:off x="0" y="0"/>
            <a:ext cx="2428875" cy="981075"/>
          </a:xfrm>
          <a:prstGeom prst="rect">
            <a:avLst/>
          </a:prstGeom>
        </p:spPr>
      </p:pic>
      <p:pic>
        <p:nvPicPr>
          <p:cNvPr id="8" name="The_Spencer_Davis_Group-Gimme_Some_Lovin'.mp3">
            <a:hlinkClick r:id="" action="ppaction://media"/>
          </p:cNvPr>
          <p:cNvPicPr>
            <a:picLocks noRot="1" noChangeAspect="1"/>
          </p:cNvPicPr>
          <p:nvPr>
            <a:audioFile r:link="rId1"/>
          </p:nvPr>
        </p:nvPicPr>
        <p:blipFill>
          <a:blip r:embed="rId6" cstate="print"/>
          <a:stretch>
            <a:fillRect/>
          </a:stretch>
        </p:blipFill>
        <p:spPr>
          <a:xfrm>
            <a:off x="304800" y="6400800"/>
            <a:ext cx="304800" cy="304800"/>
          </a:xfrm>
          <a:prstGeom prst="rect">
            <a:avLst/>
          </a:prstGeom>
        </p:spPr>
      </p:pic>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par>
                                <p:cTn id="7" presetID="0" presetClass="path" presetSubtype="0" accel="50000" decel="50000" fill="hold" nodeType="withEffect">
                                  <p:stCondLst>
                                    <p:cond delay="0"/>
                                  </p:stCondLst>
                                  <p:childTnLst>
                                    <p:animMotion origin="layout" path="M -2.5E-6 -3.3526E-6 L 0.60052 0.55006 " pathEditMode="relative" rAng="0" ptsTypes="AA">
                                      <p:cBhvr>
                                        <p:cTn id="8" dur="5000" fill="hold"/>
                                        <p:tgtEl>
                                          <p:spTgt spid="7"/>
                                        </p:tgtEl>
                                        <p:attrNameLst>
                                          <p:attrName>ppt_x</p:attrName>
                                          <p:attrName>ppt_y</p:attrName>
                                        </p:attrNameLst>
                                      </p:cBhvr>
                                      <p:rCtr x="30000" y="27500"/>
                                    </p:animMotion>
                                  </p:childTnLst>
                                </p:cTn>
                              </p:par>
                            </p:childTnLst>
                          </p:cTn>
                        </p:par>
                        <p:par>
                          <p:cTn id="9" fill="hold">
                            <p:stCondLst>
                              <p:cond delay="5000"/>
                            </p:stCondLst>
                            <p:childTnLst>
                              <p:par>
                                <p:cTn id="10" presetID="0" presetClass="path" presetSubtype="0" accel="50000" decel="50000" fill="hold" nodeType="afterEffect">
                                  <p:stCondLst>
                                    <p:cond delay="0"/>
                                  </p:stCondLst>
                                  <p:childTnLst>
                                    <p:animMotion origin="layout" path="M 0.60052 0.55005 L 0.72552 0.02843 " pathEditMode="relative" rAng="0" ptsTypes="AA">
                                      <p:cBhvr>
                                        <p:cTn id="11" dur="3000" fill="hold"/>
                                        <p:tgtEl>
                                          <p:spTgt spid="7"/>
                                        </p:tgtEl>
                                        <p:attrNameLst>
                                          <p:attrName>ppt_x</p:attrName>
                                          <p:attrName>ppt_y</p:attrName>
                                        </p:attrNameLst>
                                      </p:cBhvr>
                                      <p:rCtr x="6300" y="-26100"/>
                                    </p:animMotion>
                                  </p:childTnLst>
                                </p:cTn>
                              </p:par>
                            </p:childTnLst>
                          </p:cTn>
                        </p:par>
                      </p:childTnLst>
                    </p:cTn>
                  </p:par>
                </p:childTnLst>
              </p:cTn>
              <p:prevCondLst>
                <p:cond evt="onPrev" delay="0">
                  <p:tgtEl>
                    <p:sldTgt/>
                  </p:tgtEl>
                </p:cond>
              </p:prevCondLst>
              <p:nextCondLst>
                <p:cond evt="onNext" delay="0">
                  <p:tgtEl>
                    <p:sldTgt/>
                  </p:tgtEl>
                </p:cond>
              </p:nextCondLst>
            </p:seq>
            <p:audio>
              <p:cMediaNode vol="20000" showWhenStopped="0">
                <p:cTn id="12"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28600"/>
            <a:ext cx="8229600" cy="1371600"/>
          </a:xfrm>
        </p:spPr>
        <p:txBody>
          <a:bodyPr/>
          <a:lstStyle/>
          <a:p>
            <a:pPr eaLnBrk="1" hangingPunct="1">
              <a:defRPr/>
            </a:pPr>
            <a:r>
              <a:rPr lang="en-US" sz="4200" u="sng" dirty="0" smtClean="0">
                <a:solidFill>
                  <a:schemeClr val="accent1">
                    <a:lumMod val="60000"/>
                    <a:lumOff val="40000"/>
                  </a:schemeClr>
                </a:solidFill>
              </a:rPr>
              <a:t>What is FERPA?</a:t>
            </a:r>
            <a:r>
              <a:rPr lang="en-US" sz="4000" dirty="0" smtClean="0"/>
              <a:t/>
            </a:r>
            <a:br>
              <a:rPr lang="en-US" sz="4000" dirty="0" smtClean="0"/>
            </a:br>
            <a:r>
              <a:rPr lang="en-US" sz="2400" dirty="0" smtClean="0"/>
              <a:t>(continued)</a:t>
            </a:r>
            <a:endParaRPr lang="en-US" sz="4000" dirty="0" smtClean="0"/>
          </a:p>
        </p:txBody>
      </p:sp>
      <p:sp>
        <p:nvSpPr>
          <p:cNvPr id="49155" name="Rectangle 3"/>
          <p:cNvSpPr>
            <a:spLocks noGrp="1" noChangeArrowheads="1"/>
          </p:cNvSpPr>
          <p:nvPr>
            <p:ph type="body" idx="1"/>
          </p:nvPr>
        </p:nvSpPr>
        <p:spPr>
          <a:xfrm>
            <a:off x="403225" y="1828800"/>
            <a:ext cx="8229600" cy="4114800"/>
          </a:xfrm>
        </p:spPr>
        <p:txBody>
          <a:bodyPr/>
          <a:lstStyle/>
          <a:p>
            <a:pPr eaLnBrk="1" hangingPunct="1">
              <a:defRPr/>
            </a:pPr>
            <a:r>
              <a:rPr lang="en-US" dirty="0" smtClean="0"/>
              <a:t>Students Rights under FERPA:</a:t>
            </a:r>
          </a:p>
          <a:p>
            <a:pPr lvl="1" eaLnBrk="1" hangingPunct="1">
              <a:defRPr/>
            </a:pPr>
            <a:r>
              <a:rPr lang="en-US" dirty="0" smtClean="0"/>
              <a:t>Right to inspect and review “education records”</a:t>
            </a:r>
          </a:p>
          <a:p>
            <a:pPr lvl="1" eaLnBrk="1" hangingPunct="1">
              <a:defRPr/>
            </a:pPr>
            <a:r>
              <a:rPr lang="en-US" dirty="0" smtClean="0"/>
              <a:t>Right to seek to amend education records</a:t>
            </a:r>
          </a:p>
          <a:p>
            <a:pPr lvl="1" eaLnBrk="1" hangingPunct="1">
              <a:defRPr/>
            </a:pPr>
            <a:r>
              <a:rPr lang="en-US" dirty="0" smtClean="0"/>
              <a:t>Right to have some control over the </a:t>
            </a:r>
            <a:r>
              <a:rPr lang="en-US" sz="3200" b="1" dirty="0" smtClean="0"/>
              <a:t>disclosure of information</a:t>
            </a:r>
            <a:r>
              <a:rPr lang="en-US" b="1" dirty="0" smtClean="0"/>
              <a:t> </a:t>
            </a:r>
            <a:r>
              <a:rPr lang="en-US" dirty="0" smtClean="0"/>
              <a:t>from education records</a:t>
            </a:r>
          </a:p>
          <a:p>
            <a:pPr lvl="1" eaLnBrk="1" hangingPunct="1">
              <a:defRPr/>
            </a:pPr>
            <a:r>
              <a:rPr lang="en-US" dirty="0" smtClean="0"/>
              <a:t>Right to file a complaint with the US Department of Education regarding alleged violations of FERPA rights.</a:t>
            </a:r>
          </a:p>
        </p:txBody>
      </p:sp>
      <p:pic>
        <p:nvPicPr>
          <p:cNvPr id="5124" name="Picture 7" descr="MCAN04394_0000[1]"/>
          <p:cNvPicPr>
            <a:picLocks noChangeAspect="1" noChangeArrowheads="1"/>
          </p:cNvPicPr>
          <p:nvPr/>
        </p:nvPicPr>
        <p:blipFill>
          <a:blip r:embed="rId3" cstate="print"/>
          <a:srcRect/>
          <a:stretch>
            <a:fillRect/>
          </a:stretch>
        </p:blipFill>
        <p:spPr bwMode="auto">
          <a:xfrm>
            <a:off x="773113" y="509588"/>
            <a:ext cx="917575" cy="922337"/>
          </a:xfrm>
          <a:prstGeom prst="rect">
            <a:avLst/>
          </a:prstGeom>
          <a:noFill/>
          <a:ln w="9525">
            <a:noFill/>
            <a:miter lim="800000"/>
            <a:headEnd/>
            <a:tailEnd/>
          </a:ln>
        </p:spPr>
      </p:pic>
      <p:pic>
        <p:nvPicPr>
          <p:cNvPr id="5125" name="Picture 8" descr="MCAN04394_0000[1]"/>
          <p:cNvPicPr>
            <a:picLocks noChangeAspect="1" noChangeArrowheads="1"/>
          </p:cNvPicPr>
          <p:nvPr/>
        </p:nvPicPr>
        <p:blipFill>
          <a:blip r:embed="rId3" cstate="print"/>
          <a:srcRect/>
          <a:stretch>
            <a:fillRect/>
          </a:stretch>
        </p:blipFill>
        <p:spPr bwMode="auto">
          <a:xfrm>
            <a:off x="7715250" y="492125"/>
            <a:ext cx="917575" cy="922338"/>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u="sng" dirty="0" smtClean="0">
                <a:solidFill>
                  <a:schemeClr val="accent1">
                    <a:lumMod val="60000"/>
                    <a:lumOff val="40000"/>
                  </a:schemeClr>
                </a:solidFill>
              </a:rPr>
              <a:t>Student Rights</a:t>
            </a:r>
            <a:r>
              <a:rPr lang="en-US" u="sng" dirty="0" smtClean="0"/>
              <a:t> </a:t>
            </a:r>
          </a:p>
        </p:txBody>
      </p:sp>
      <p:sp>
        <p:nvSpPr>
          <p:cNvPr id="168963" name="Rectangle 3"/>
          <p:cNvSpPr>
            <a:spLocks noGrp="1" noChangeArrowheads="1"/>
          </p:cNvSpPr>
          <p:nvPr>
            <p:ph type="body" idx="1"/>
          </p:nvPr>
        </p:nvSpPr>
        <p:spPr>
          <a:xfrm>
            <a:off x="457200" y="1600200"/>
            <a:ext cx="8229600" cy="4495800"/>
          </a:xfrm>
        </p:spPr>
        <p:txBody>
          <a:bodyPr/>
          <a:lstStyle/>
          <a:p>
            <a:pPr eaLnBrk="1" hangingPunct="1">
              <a:defRPr/>
            </a:pPr>
            <a:r>
              <a:rPr lang="en-US" dirty="0" smtClean="0"/>
              <a:t>Under FERPA, all parental rights including the right to inspect education records transfer to the student at:</a:t>
            </a:r>
          </a:p>
          <a:p>
            <a:pPr eaLnBrk="1" hangingPunct="1">
              <a:defRPr/>
            </a:pPr>
            <a:r>
              <a:rPr lang="en-US" dirty="0" smtClean="0"/>
              <a:t>The attainment of age 18  </a:t>
            </a:r>
            <a:r>
              <a:rPr lang="en-US" dirty="0" smtClean="0">
                <a:solidFill>
                  <a:srgbClr val="FF3399"/>
                </a:solidFill>
              </a:rPr>
              <a:t>OR</a:t>
            </a:r>
          </a:p>
          <a:p>
            <a:pPr eaLnBrk="1" hangingPunct="1">
              <a:defRPr/>
            </a:pPr>
            <a:r>
              <a:rPr lang="en-US" dirty="0" smtClean="0"/>
              <a:t>“Attendance” at an institution of postsecondary education</a:t>
            </a:r>
          </a:p>
          <a:p>
            <a:pPr eaLnBrk="1" hangingPunct="1">
              <a:defRPr/>
            </a:pPr>
            <a:r>
              <a:rPr lang="en-US" dirty="0" smtClean="0"/>
              <a:t>TCNJ defines attendance as the start of the student’s first semester!</a:t>
            </a:r>
          </a:p>
          <a:p>
            <a:pPr eaLnBrk="1" hangingPunct="1">
              <a:defRPr/>
            </a:pPr>
            <a:endParaRPr lang="en-US" dirty="0" smtClean="0"/>
          </a:p>
          <a:p>
            <a:pPr eaLnBrk="1" hangingPunct="1">
              <a:defRPr/>
            </a:pPr>
            <a:endParaRPr lang="en-US" dirty="0" smtClean="0"/>
          </a:p>
        </p:txBody>
      </p:sp>
      <p:pic>
        <p:nvPicPr>
          <p:cNvPr id="6148" name="Picture 4" descr="MCAN04394_0000[1]"/>
          <p:cNvPicPr>
            <a:picLocks noChangeAspect="1" noChangeArrowheads="1"/>
          </p:cNvPicPr>
          <p:nvPr/>
        </p:nvPicPr>
        <p:blipFill>
          <a:blip r:embed="rId2" cstate="print"/>
          <a:srcRect/>
          <a:stretch>
            <a:fillRect/>
          </a:stretch>
        </p:blipFill>
        <p:spPr bwMode="auto">
          <a:xfrm>
            <a:off x="8001000" y="3810000"/>
            <a:ext cx="917575" cy="922338"/>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u="sng" dirty="0" smtClean="0">
                <a:solidFill>
                  <a:schemeClr val="accent1">
                    <a:lumMod val="60000"/>
                    <a:lumOff val="40000"/>
                  </a:schemeClr>
                </a:solidFill>
              </a:rPr>
              <a:t>Education Records</a:t>
            </a:r>
            <a:r>
              <a:rPr lang="en-US" u="sng" dirty="0" smtClean="0"/>
              <a:t> </a:t>
            </a:r>
          </a:p>
        </p:txBody>
      </p:sp>
      <p:sp>
        <p:nvSpPr>
          <p:cNvPr id="129027" name="Rectangle 3"/>
          <p:cNvSpPr>
            <a:spLocks noGrp="1" noChangeArrowheads="1"/>
          </p:cNvSpPr>
          <p:nvPr>
            <p:ph type="body" idx="1"/>
          </p:nvPr>
        </p:nvSpPr>
        <p:spPr>
          <a:xfrm>
            <a:off x="457200" y="1676400"/>
            <a:ext cx="8229600" cy="4495800"/>
          </a:xfrm>
        </p:spPr>
        <p:txBody>
          <a:bodyPr/>
          <a:lstStyle/>
          <a:p>
            <a:pPr eaLnBrk="1" hangingPunct="1">
              <a:spcAft>
                <a:spcPts val="800"/>
              </a:spcAft>
              <a:defRPr/>
            </a:pPr>
            <a:r>
              <a:rPr lang="en-US" sz="2800" dirty="0" smtClean="0"/>
              <a:t>Contain information which is directly related to a student and</a:t>
            </a:r>
          </a:p>
          <a:p>
            <a:pPr eaLnBrk="1" hangingPunct="1">
              <a:spcAft>
                <a:spcPts val="800"/>
              </a:spcAft>
              <a:defRPr/>
            </a:pPr>
            <a:r>
              <a:rPr lang="en-US" sz="2800" dirty="0" smtClean="0"/>
              <a:t>Are </a:t>
            </a:r>
            <a:r>
              <a:rPr lang="en-US" sz="2800" b="1" dirty="0" smtClean="0"/>
              <a:t>maintained</a:t>
            </a:r>
            <a:r>
              <a:rPr lang="en-US" sz="2800" dirty="0" smtClean="0"/>
              <a:t> by an educational institution or by a party acting on behalf of the institution. </a:t>
            </a:r>
          </a:p>
          <a:p>
            <a:pPr eaLnBrk="1" hangingPunct="1">
              <a:defRPr/>
            </a:pPr>
            <a:r>
              <a:rPr lang="en-US" sz="2800" dirty="0" smtClean="0"/>
              <a:t>Education records can exist in any medium, including: typed, computer generated, videotape, audiotape, film, microfilm, microfiche, digital, electronic, email, and for TCNJ – data contained in PAWS. </a:t>
            </a:r>
          </a:p>
        </p:txBody>
      </p:sp>
      <p:pic>
        <p:nvPicPr>
          <p:cNvPr id="7172" name="Picture 4" descr="MCAN04394_0000[1]"/>
          <p:cNvPicPr>
            <a:picLocks noChangeAspect="1" noChangeArrowheads="1"/>
          </p:cNvPicPr>
          <p:nvPr/>
        </p:nvPicPr>
        <p:blipFill>
          <a:blip r:embed="rId3" cstate="print"/>
          <a:srcRect/>
          <a:stretch>
            <a:fillRect/>
          </a:stretch>
        </p:blipFill>
        <p:spPr bwMode="auto">
          <a:xfrm>
            <a:off x="7453313" y="434975"/>
            <a:ext cx="917575" cy="922338"/>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04800"/>
            <a:ext cx="8229600" cy="1447800"/>
          </a:xfrm>
        </p:spPr>
        <p:txBody>
          <a:bodyPr/>
          <a:lstStyle/>
          <a:p>
            <a:pPr eaLnBrk="1" hangingPunct="1">
              <a:defRPr/>
            </a:pPr>
            <a:r>
              <a:rPr lang="en-US" sz="4200" u="sng" dirty="0" smtClean="0">
                <a:solidFill>
                  <a:schemeClr val="accent1">
                    <a:lumMod val="60000"/>
                    <a:lumOff val="40000"/>
                  </a:schemeClr>
                </a:solidFill>
              </a:rPr>
              <a:t>Education Records Exceptions</a:t>
            </a:r>
            <a:r>
              <a:rPr lang="en-US" dirty="0" smtClean="0"/>
              <a:t/>
            </a:r>
            <a:br>
              <a:rPr lang="en-US" dirty="0" smtClean="0"/>
            </a:br>
            <a:r>
              <a:rPr lang="en-US" sz="2400" dirty="0" smtClean="0"/>
              <a:t>(not considered education records)</a:t>
            </a:r>
          </a:p>
        </p:txBody>
      </p:sp>
      <p:sp>
        <p:nvSpPr>
          <p:cNvPr id="130051" name="Rectangle 3"/>
          <p:cNvSpPr>
            <a:spLocks noGrp="1" noChangeArrowheads="1"/>
          </p:cNvSpPr>
          <p:nvPr>
            <p:ph type="body" idx="1"/>
          </p:nvPr>
        </p:nvSpPr>
        <p:spPr>
          <a:xfrm>
            <a:off x="457200" y="2057400"/>
            <a:ext cx="8229600" cy="4572000"/>
          </a:xfrm>
        </p:spPr>
        <p:txBody>
          <a:bodyPr/>
          <a:lstStyle/>
          <a:p>
            <a:pPr eaLnBrk="1" hangingPunct="1">
              <a:lnSpc>
                <a:spcPct val="90000"/>
              </a:lnSpc>
              <a:defRPr/>
            </a:pPr>
            <a:r>
              <a:rPr lang="en-US" sz="2800" b="1" dirty="0" smtClean="0"/>
              <a:t>sole possession records</a:t>
            </a:r>
            <a:r>
              <a:rPr lang="en-US" sz="2800" dirty="0" smtClean="0"/>
              <a:t>,</a:t>
            </a:r>
            <a:r>
              <a:rPr lang="en-US" sz="2400" dirty="0" smtClean="0"/>
              <a:t> Notes not shared and used only as a personal memory aid. i.e., Advisor notes </a:t>
            </a:r>
          </a:p>
          <a:p>
            <a:pPr eaLnBrk="1" hangingPunct="1">
              <a:lnSpc>
                <a:spcPct val="90000"/>
              </a:lnSpc>
              <a:defRPr/>
            </a:pPr>
            <a:r>
              <a:rPr lang="en-US" sz="2800" b="1" dirty="0" smtClean="0"/>
              <a:t>medical treatment records</a:t>
            </a:r>
            <a:r>
              <a:rPr lang="en-US" sz="2400" dirty="0" smtClean="0"/>
              <a:t> that include but are not limited to records maintained by physicians, psychiatrists, and psychologists</a:t>
            </a:r>
          </a:p>
          <a:p>
            <a:pPr eaLnBrk="1" hangingPunct="1">
              <a:lnSpc>
                <a:spcPct val="90000"/>
              </a:lnSpc>
              <a:defRPr/>
            </a:pPr>
            <a:r>
              <a:rPr lang="en-US" sz="2800" b="1" dirty="0" smtClean="0"/>
              <a:t>employment records</a:t>
            </a:r>
            <a:r>
              <a:rPr lang="en-US" sz="2400" dirty="0" smtClean="0"/>
              <a:t> when employment is not contingent on being a student</a:t>
            </a:r>
          </a:p>
          <a:p>
            <a:pPr eaLnBrk="1" hangingPunct="1">
              <a:lnSpc>
                <a:spcPct val="90000"/>
              </a:lnSpc>
              <a:defRPr/>
            </a:pPr>
            <a:r>
              <a:rPr lang="en-US" sz="2800" b="1" dirty="0" smtClean="0"/>
              <a:t>law enforcement records</a:t>
            </a:r>
            <a:r>
              <a:rPr lang="en-US" sz="2400" dirty="0" smtClean="0"/>
              <a:t> used only for that purpose</a:t>
            </a:r>
          </a:p>
          <a:p>
            <a:pPr eaLnBrk="1" hangingPunct="1">
              <a:lnSpc>
                <a:spcPct val="90000"/>
              </a:lnSpc>
              <a:defRPr/>
            </a:pPr>
            <a:r>
              <a:rPr lang="en-US" sz="2800" b="1" dirty="0" smtClean="0"/>
              <a:t>post-attendance records</a:t>
            </a:r>
            <a:r>
              <a:rPr lang="en-US" sz="2400" dirty="0" smtClean="0"/>
              <a:t>, i.e., (alumni records) does not relate to the person as a student</a:t>
            </a:r>
          </a:p>
          <a:p>
            <a:pPr eaLnBrk="1" hangingPunct="1">
              <a:lnSpc>
                <a:spcPct val="90000"/>
              </a:lnSpc>
              <a:defRPr/>
            </a:pPr>
            <a:endParaRPr lang="en-US" sz="2400"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81000" y="381000"/>
            <a:ext cx="8305800" cy="1676400"/>
          </a:xfrm>
        </p:spPr>
        <p:txBody>
          <a:bodyPr/>
          <a:lstStyle/>
          <a:p>
            <a:pPr eaLnBrk="1" hangingPunct="1">
              <a:defRPr/>
            </a:pPr>
            <a:r>
              <a:rPr lang="en-US" sz="3600" u="sng" dirty="0" smtClean="0">
                <a:solidFill>
                  <a:schemeClr val="accent1">
                    <a:lumMod val="60000"/>
                    <a:lumOff val="40000"/>
                  </a:schemeClr>
                </a:solidFill>
              </a:rPr>
              <a:t>Personally Identifiable Information</a:t>
            </a:r>
            <a:r>
              <a:rPr lang="en-US" sz="2000" dirty="0" smtClean="0"/>
              <a:t> </a:t>
            </a:r>
            <a:r>
              <a:rPr lang="en-US" sz="2400" dirty="0" smtClean="0"/>
              <a:t>in an education record may not be released without prior written consent from the student. Examples of information that </a:t>
            </a:r>
            <a:r>
              <a:rPr lang="en-US" sz="2400" b="1" dirty="0" smtClean="0"/>
              <a:t>CANNOT BE RELEASED</a:t>
            </a:r>
            <a:r>
              <a:rPr lang="en-US" sz="2400" dirty="0" smtClean="0"/>
              <a:t> without written consent are:</a:t>
            </a:r>
            <a:br>
              <a:rPr lang="en-US" sz="2400" dirty="0" smtClean="0"/>
            </a:br>
            <a:endParaRPr lang="en-US" sz="2400" dirty="0" smtClean="0"/>
          </a:p>
        </p:txBody>
      </p:sp>
      <p:sp>
        <p:nvSpPr>
          <p:cNvPr id="132099" name="Rectangle 3"/>
          <p:cNvSpPr>
            <a:spLocks noGrp="1" noChangeArrowheads="1"/>
          </p:cNvSpPr>
          <p:nvPr>
            <p:ph type="body" idx="1"/>
          </p:nvPr>
        </p:nvSpPr>
        <p:spPr>
          <a:xfrm>
            <a:off x="457200" y="2057400"/>
            <a:ext cx="8229600" cy="4419600"/>
          </a:xfrm>
        </p:spPr>
        <p:txBody>
          <a:bodyPr/>
          <a:lstStyle/>
          <a:p>
            <a:pPr eaLnBrk="1" hangingPunct="1">
              <a:lnSpc>
                <a:spcPct val="90000"/>
              </a:lnSpc>
              <a:defRPr/>
            </a:pPr>
            <a:r>
              <a:rPr lang="en-US" sz="2800" dirty="0" smtClean="0"/>
              <a:t>religious affiliation </a:t>
            </a:r>
          </a:p>
          <a:p>
            <a:pPr eaLnBrk="1" hangingPunct="1">
              <a:lnSpc>
                <a:spcPct val="90000"/>
              </a:lnSpc>
              <a:defRPr/>
            </a:pPr>
            <a:r>
              <a:rPr lang="en-US" sz="2800" dirty="0" smtClean="0"/>
              <a:t>citizenship </a:t>
            </a:r>
          </a:p>
          <a:p>
            <a:pPr eaLnBrk="1" hangingPunct="1">
              <a:lnSpc>
                <a:spcPct val="90000"/>
              </a:lnSpc>
              <a:defRPr/>
            </a:pPr>
            <a:r>
              <a:rPr lang="en-US" sz="2800" dirty="0" smtClean="0"/>
              <a:t>disciplinary status </a:t>
            </a:r>
          </a:p>
          <a:p>
            <a:pPr eaLnBrk="1" hangingPunct="1">
              <a:lnSpc>
                <a:spcPct val="90000"/>
              </a:lnSpc>
              <a:defRPr/>
            </a:pPr>
            <a:r>
              <a:rPr lang="en-US" sz="2800" dirty="0" smtClean="0"/>
              <a:t>ethnicity </a:t>
            </a:r>
          </a:p>
          <a:p>
            <a:pPr eaLnBrk="1" hangingPunct="1">
              <a:lnSpc>
                <a:spcPct val="90000"/>
              </a:lnSpc>
              <a:defRPr/>
            </a:pPr>
            <a:r>
              <a:rPr lang="en-US" sz="2800" dirty="0" smtClean="0"/>
              <a:t>gender </a:t>
            </a:r>
          </a:p>
          <a:p>
            <a:pPr eaLnBrk="1" hangingPunct="1">
              <a:lnSpc>
                <a:spcPct val="90000"/>
              </a:lnSpc>
              <a:defRPr/>
            </a:pPr>
            <a:r>
              <a:rPr lang="en-US" sz="2800" dirty="0" smtClean="0"/>
              <a:t>grade point average (GPA) </a:t>
            </a:r>
          </a:p>
          <a:p>
            <a:pPr eaLnBrk="1" hangingPunct="1">
              <a:lnSpc>
                <a:spcPct val="90000"/>
              </a:lnSpc>
              <a:defRPr/>
            </a:pPr>
            <a:r>
              <a:rPr lang="en-US" sz="2800" dirty="0" smtClean="0"/>
              <a:t>marital status </a:t>
            </a:r>
          </a:p>
          <a:p>
            <a:pPr eaLnBrk="1" hangingPunct="1">
              <a:lnSpc>
                <a:spcPct val="90000"/>
              </a:lnSpc>
              <a:defRPr/>
            </a:pPr>
            <a:r>
              <a:rPr lang="en-US" sz="2800" dirty="0" smtClean="0"/>
              <a:t>SSN/student I.D. </a:t>
            </a:r>
          </a:p>
          <a:p>
            <a:pPr eaLnBrk="1" hangingPunct="1">
              <a:lnSpc>
                <a:spcPct val="90000"/>
              </a:lnSpc>
              <a:defRPr/>
            </a:pPr>
            <a:r>
              <a:rPr lang="en-US" sz="2800" dirty="0" smtClean="0"/>
              <a:t>grades/exam scores </a:t>
            </a:r>
          </a:p>
          <a:p>
            <a:pPr eaLnBrk="1" hangingPunct="1">
              <a:lnSpc>
                <a:spcPct val="90000"/>
              </a:lnSpc>
              <a:buFont typeface="Wingdings" pitchFamily="2" charset="2"/>
              <a:buNone/>
              <a:defRPr/>
            </a:pPr>
            <a:endParaRPr lang="en-US" sz="2800" dirty="0" smtClean="0"/>
          </a:p>
          <a:p>
            <a:pPr eaLnBrk="1" hangingPunct="1">
              <a:lnSpc>
                <a:spcPct val="90000"/>
              </a:lnSpc>
              <a:defRPr/>
            </a:pPr>
            <a:endParaRPr lang="en-US" sz="2800" dirty="0" smtClean="0"/>
          </a:p>
        </p:txBody>
      </p:sp>
      <p:pic>
        <p:nvPicPr>
          <p:cNvPr id="9220" name="Picture 4" descr="MCBD07031_0000[1]"/>
          <p:cNvPicPr>
            <a:picLocks noChangeAspect="1" noChangeArrowheads="1"/>
          </p:cNvPicPr>
          <p:nvPr/>
        </p:nvPicPr>
        <p:blipFill>
          <a:blip r:embed="rId3" cstate="print"/>
          <a:srcRect/>
          <a:stretch>
            <a:fillRect/>
          </a:stretch>
        </p:blipFill>
        <p:spPr bwMode="auto">
          <a:xfrm>
            <a:off x="6324600" y="2362200"/>
            <a:ext cx="1758950" cy="3581400"/>
          </a:xfrm>
          <a:prstGeom prst="rect">
            <a:avLst/>
          </a:prstGeom>
          <a:noFill/>
          <a:ln w="9525">
            <a:noFill/>
            <a:miter lim="800000"/>
            <a:headEnd/>
            <a:tailEnd/>
          </a:ln>
        </p:spPr>
      </p:pic>
    </p:spTree>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81000" y="381000"/>
            <a:ext cx="8305800" cy="2362200"/>
          </a:xfrm>
        </p:spPr>
        <p:txBody>
          <a:bodyPr/>
          <a:lstStyle/>
          <a:p>
            <a:pPr eaLnBrk="1" hangingPunct="1">
              <a:defRPr/>
            </a:pPr>
            <a:r>
              <a:rPr lang="en-US" sz="4200" u="sng" dirty="0" smtClean="0">
                <a:solidFill>
                  <a:schemeClr val="accent1">
                    <a:lumMod val="60000"/>
                    <a:lumOff val="40000"/>
                  </a:schemeClr>
                </a:solidFill>
              </a:rPr>
              <a:t>What is Directory </a:t>
            </a:r>
            <a:br>
              <a:rPr lang="en-US" sz="4200" u="sng" dirty="0" smtClean="0">
                <a:solidFill>
                  <a:schemeClr val="accent1">
                    <a:lumMod val="60000"/>
                    <a:lumOff val="40000"/>
                  </a:schemeClr>
                </a:solidFill>
              </a:rPr>
            </a:br>
            <a:r>
              <a:rPr lang="en-US" sz="4200" u="sng" dirty="0" smtClean="0">
                <a:solidFill>
                  <a:schemeClr val="accent1">
                    <a:lumMod val="60000"/>
                    <a:lumOff val="40000"/>
                  </a:schemeClr>
                </a:solidFill>
              </a:rPr>
              <a:t>Information?</a:t>
            </a:r>
            <a:r>
              <a:rPr lang="en-US" sz="3600" i="1" u="sng" dirty="0" smtClean="0">
                <a:solidFill>
                  <a:schemeClr val="accent1">
                    <a:lumMod val="60000"/>
                    <a:lumOff val="40000"/>
                  </a:schemeClr>
                </a:solidFill>
              </a:rPr>
              <a:t/>
            </a:r>
            <a:br>
              <a:rPr lang="en-US" sz="3600" i="1" u="sng" dirty="0" smtClean="0">
                <a:solidFill>
                  <a:schemeClr val="accent1">
                    <a:lumMod val="60000"/>
                    <a:lumOff val="40000"/>
                  </a:schemeClr>
                </a:solidFill>
              </a:rPr>
            </a:br>
            <a:endParaRPr lang="en-US" sz="3600" i="1" u="sng" dirty="0" smtClean="0">
              <a:solidFill>
                <a:schemeClr val="accent1">
                  <a:lumMod val="60000"/>
                  <a:lumOff val="40000"/>
                </a:schemeClr>
              </a:solidFill>
            </a:endParaRPr>
          </a:p>
        </p:txBody>
      </p:sp>
      <p:sp>
        <p:nvSpPr>
          <p:cNvPr id="134147" name="Rectangle 3"/>
          <p:cNvSpPr>
            <a:spLocks noGrp="1" noChangeArrowheads="1"/>
          </p:cNvSpPr>
          <p:nvPr>
            <p:ph type="body" idx="1"/>
          </p:nvPr>
        </p:nvSpPr>
        <p:spPr>
          <a:xfrm>
            <a:off x="457200" y="2819400"/>
            <a:ext cx="8229600" cy="2286000"/>
          </a:xfrm>
        </p:spPr>
        <p:txBody>
          <a:bodyPr/>
          <a:lstStyle/>
          <a:p>
            <a:pPr eaLnBrk="1" hangingPunct="1">
              <a:lnSpc>
                <a:spcPct val="90000"/>
              </a:lnSpc>
              <a:spcAft>
                <a:spcPts val="1800"/>
              </a:spcAft>
              <a:defRPr/>
            </a:pPr>
            <a:r>
              <a:rPr lang="en-US" sz="2800" dirty="0" smtClean="0"/>
              <a:t>FERPA has specifically identified certain information called directory information that </a:t>
            </a:r>
            <a:r>
              <a:rPr lang="en-US" sz="3800" b="1" dirty="0" smtClean="0"/>
              <a:t>may</a:t>
            </a:r>
            <a:r>
              <a:rPr lang="en-US" sz="2800" b="1" dirty="0" smtClean="0"/>
              <a:t> </a:t>
            </a:r>
            <a:r>
              <a:rPr lang="en-US" sz="2800" dirty="0" smtClean="0"/>
              <a:t>be disclosed/released </a:t>
            </a:r>
            <a:r>
              <a:rPr lang="en-US" sz="2800" b="1" dirty="0" smtClean="0"/>
              <a:t>without student consent.</a:t>
            </a:r>
          </a:p>
          <a:p>
            <a:pPr eaLnBrk="1" hangingPunct="1">
              <a:lnSpc>
                <a:spcPct val="90000"/>
              </a:lnSpc>
              <a:defRPr/>
            </a:pPr>
            <a:r>
              <a:rPr lang="en-US" sz="2800" dirty="0" smtClean="0"/>
              <a:t>Information</a:t>
            </a:r>
            <a:r>
              <a:rPr lang="en-US" sz="2800" b="1" dirty="0" smtClean="0"/>
              <a:t> </a:t>
            </a:r>
            <a:r>
              <a:rPr lang="en-US" sz="2800" dirty="0" smtClean="0"/>
              <a:t>not generally</a:t>
            </a:r>
            <a:r>
              <a:rPr lang="en-US" sz="2800" b="1" dirty="0" smtClean="0"/>
              <a:t> </a:t>
            </a:r>
            <a:r>
              <a:rPr lang="en-US" sz="2800" dirty="0" smtClean="0"/>
              <a:t>considered harmful or invasion of privacy if disclosed.</a:t>
            </a:r>
          </a:p>
        </p:txBody>
      </p:sp>
      <p:pic>
        <p:nvPicPr>
          <p:cNvPr id="10244" name="Picture 4" descr="MCAN04394_0000[1]"/>
          <p:cNvPicPr>
            <a:picLocks noChangeAspect="1" noChangeArrowheads="1"/>
          </p:cNvPicPr>
          <p:nvPr/>
        </p:nvPicPr>
        <p:blipFill>
          <a:blip r:embed="rId3" cstate="print"/>
          <a:srcRect/>
          <a:stretch>
            <a:fillRect/>
          </a:stretch>
        </p:blipFill>
        <p:spPr bwMode="auto">
          <a:xfrm>
            <a:off x="7772400" y="5638800"/>
            <a:ext cx="917575" cy="922338"/>
          </a:xfrm>
          <a:prstGeom prst="rect">
            <a:avLst/>
          </a:prstGeom>
          <a:noFill/>
          <a:ln w="9525">
            <a:noFill/>
            <a:miter lim="800000"/>
            <a:headEnd/>
            <a:tailEnd/>
          </a:ln>
        </p:spPr>
      </p:pic>
      <p:pic>
        <p:nvPicPr>
          <p:cNvPr id="10245" name="Picture 5" descr="MCAN04394_0000[1]"/>
          <p:cNvPicPr>
            <a:picLocks noChangeAspect="1" noChangeArrowheads="1"/>
          </p:cNvPicPr>
          <p:nvPr/>
        </p:nvPicPr>
        <p:blipFill>
          <a:blip r:embed="rId3" cstate="print"/>
          <a:srcRect/>
          <a:stretch>
            <a:fillRect/>
          </a:stretch>
        </p:blipFill>
        <p:spPr bwMode="auto">
          <a:xfrm>
            <a:off x="698500" y="1423988"/>
            <a:ext cx="917575" cy="922337"/>
          </a:xfrm>
          <a:prstGeom prst="rect">
            <a:avLst/>
          </a:prstGeom>
          <a:noFill/>
          <a:ln w="9525">
            <a:noFill/>
            <a:miter lim="800000"/>
            <a:headEnd/>
            <a:tailEnd/>
          </a:ln>
        </p:spPr>
      </p:pic>
      <p:pic>
        <p:nvPicPr>
          <p:cNvPr id="6" name="Picture 5" descr="lionroar.gif"/>
          <p:cNvPicPr>
            <a:picLocks noChangeAspect="1"/>
          </p:cNvPicPr>
          <p:nvPr/>
        </p:nvPicPr>
        <p:blipFill>
          <a:blip r:embed="rId4" cstate="print"/>
          <a:stretch>
            <a:fillRect/>
          </a:stretch>
        </p:blipFill>
        <p:spPr>
          <a:xfrm flipH="1">
            <a:off x="6515100" y="1219200"/>
            <a:ext cx="1714500" cy="1343025"/>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3075</TotalTime>
  <Words>1217</Words>
  <Application>Microsoft Office PowerPoint</Application>
  <PresentationFormat>On-screen Show (4:3)</PresentationFormat>
  <Paragraphs>165</Paragraphs>
  <Slides>24</Slides>
  <Notes>16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Tahoma</vt:lpstr>
      <vt:lpstr>Wingdings</vt:lpstr>
      <vt:lpstr>Textured</vt:lpstr>
      <vt:lpstr>The Lion and the Bear  TCNJ ‘s Approach to FERPA Compliance    Records and Registration </vt:lpstr>
      <vt:lpstr>Agenda</vt:lpstr>
      <vt:lpstr>What is FERPA? Family Educational Rights &amp; Privacy Act  aka “Buckley Amendment”</vt:lpstr>
      <vt:lpstr>What is FERPA? (continued)</vt:lpstr>
      <vt:lpstr>Student Rights </vt:lpstr>
      <vt:lpstr>Education Records </vt:lpstr>
      <vt:lpstr>Education Records Exceptions (not considered education records)</vt:lpstr>
      <vt:lpstr>Personally Identifiable Information in an education record may not be released without prior written consent from the student. Examples of information that CANNOT BE RELEASED without written consent are: </vt:lpstr>
      <vt:lpstr>What is Directory  Information? </vt:lpstr>
      <vt:lpstr>What is Directory  Information? </vt:lpstr>
      <vt:lpstr> Other Exceptions to  Releasing Education Records </vt:lpstr>
      <vt:lpstr>Other Exceptions to  Releasing Education Records </vt:lpstr>
      <vt:lpstr>Permitted Disclosures to Parents  Without Student’s Consent </vt:lpstr>
      <vt:lpstr>Annual Notification  FERPA Compliance</vt:lpstr>
      <vt:lpstr>The annual notification must also include the following:</vt:lpstr>
      <vt:lpstr>TCNJ School Officials  </vt:lpstr>
      <vt:lpstr>“Legitimate Educational Interest” </vt:lpstr>
      <vt:lpstr>Annual Notification Process</vt:lpstr>
      <vt:lpstr>Annual Notification Stats  “The Bear-y Real Facts” </vt:lpstr>
      <vt:lpstr>PowerPoint Presentation</vt:lpstr>
      <vt:lpstr>PowerPoint Presentation</vt:lpstr>
      <vt:lpstr>PowerPoint Presentation</vt:lpstr>
      <vt:lpstr>Family Policy Compliance Office U.S. Department Education 400 Maryland Avenue, S.W. Washington, D.C. 20202-4605 </vt:lpstr>
      <vt:lpstr>FERPA on the Web</vt:lpstr>
    </vt:vector>
  </TitlesOfParts>
  <Company>University of Southern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Challenges to FERPA</dc:title>
  <dc:creator>Robert Morley</dc:creator>
  <cp:lastModifiedBy>The College of New Jersey</cp:lastModifiedBy>
  <cp:revision>162</cp:revision>
  <cp:lastPrinted>2014-07-07T18:04:02Z</cp:lastPrinted>
  <dcterms:created xsi:type="dcterms:W3CDTF">2005-10-02T18:20:15Z</dcterms:created>
  <dcterms:modified xsi:type="dcterms:W3CDTF">2017-07-06T14:52:26Z</dcterms:modified>
</cp:coreProperties>
</file>